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emf" ContentType="image/x-emf"/>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3"/>
  </p:notesMasterIdLst>
  <p:sldIdLst>
    <p:sldId id="258" r:id="rId2"/>
    <p:sldId id="283" r:id="rId3"/>
    <p:sldId id="284" r:id="rId4"/>
    <p:sldId id="285" r:id="rId5"/>
    <p:sldId id="286" r:id="rId6"/>
    <p:sldId id="287" r:id="rId7"/>
    <p:sldId id="296" r:id="rId8"/>
    <p:sldId id="297" r:id="rId9"/>
    <p:sldId id="298" r:id="rId10"/>
    <p:sldId id="299" r:id="rId11"/>
    <p:sldId id="300" r:id="rId12"/>
    <p:sldId id="301" r:id="rId13"/>
    <p:sldId id="302" r:id="rId14"/>
    <p:sldId id="267" r:id="rId15"/>
    <p:sldId id="307" r:id="rId16"/>
    <p:sldId id="305" r:id="rId17"/>
    <p:sldId id="268" r:id="rId18"/>
    <p:sldId id="269" r:id="rId19"/>
    <p:sldId id="270" r:id="rId20"/>
    <p:sldId id="271" r:id="rId21"/>
    <p:sldId id="272" r:id="rId22"/>
    <p:sldId id="290" r:id="rId23"/>
    <p:sldId id="291" r:id="rId24"/>
    <p:sldId id="292" r:id="rId25"/>
    <p:sldId id="293" r:id="rId26"/>
    <p:sldId id="294" r:id="rId27"/>
    <p:sldId id="295" r:id="rId28"/>
    <p:sldId id="303" r:id="rId29"/>
    <p:sldId id="321" r:id="rId30"/>
    <p:sldId id="322" r:id="rId31"/>
    <p:sldId id="320" r:id="rId32"/>
    <p:sldId id="323" r:id="rId33"/>
    <p:sldId id="324" r:id="rId34"/>
    <p:sldId id="281" r:id="rId35"/>
    <p:sldId id="261" r:id="rId36"/>
    <p:sldId id="309" r:id="rId37"/>
    <p:sldId id="310" r:id="rId38"/>
    <p:sldId id="317" r:id="rId39"/>
    <p:sldId id="318" r:id="rId40"/>
    <p:sldId id="311" r:id="rId41"/>
    <p:sldId id="312" r:id="rId42"/>
    <p:sldId id="313" r:id="rId43"/>
    <p:sldId id="314" r:id="rId44"/>
    <p:sldId id="315" r:id="rId45"/>
    <p:sldId id="316" r:id="rId46"/>
    <p:sldId id="319" r:id="rId47"/>
    <p:sldId id="262" r:id="rId48"/>
    <p:sldId id="282" r:id="rId49"/>
    <p:sldId id="288" r:id="rId50"/>
    <p:sldId id="289" r:id="rId51"/>
    <p:sldId id="308" r:id="rId52"/>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Arial" pitchFamily="34" charset="0"/>
        <a:ea typeface="+mn-ea"/>
        <a:cs typeface="Arial" pitchFamily="34" charset="0"/>
      </a:defRPr>
    </a:lvl1pPr>
    <a:lvl2pPr marL="457200" algn="l" rtl="0" fontAlgn="base">
      <a:spcBef>
        <a:spcPct val="0"/>
      </a:spcBef>
      <a:spcAft>
        <a:spcPct val="0"/>
      </a:spcAft>
      <a:defRPr kern="1200">
        <a:solidFill>
          <a:schemeClr val="tx1"/>
        </a:solidFill>
        <a:latin typeface="Arial" pitchFamily="34" charset="0"/>
        <a:ea typeface="+mn-ea"/>
        <a:cs typeface="Arial" pitchFamily="34" charset="0"/>
      </a:defRPr>
    </a:lvl2pPr>
    <a:lvl3pPr marL="914400" algn="l" rtl="0" fontAlgn="base">
      <a:spcBef>
        <a:spcPct val="0"/>
      </a:spcBef>
      <a:spcAft>
        <a:spcPct val="0"/>
      </a:spcAft>
      <a:defRPr kern="1200">
        <a:solidFill>
          <a:schemeClr val="tx1"/>
        </a:solidFill>
        <a:latin typeface="Arial" pitchFamily="34" charset="0"/>
        <a:ea typeface="+mn-ea"/>
        <a:cs typeface="Arial" pitchFamily="34" charset="0"/>
      </a:defRPr>
    </a:lvl3pPr>
    <a:lvl4pPr marL="1371600" algn="l" rtl="0" fontAlgn="base">
      <a:spcBef>
        <a:spcPct val="0"/>
      </a:spcBef>
      <a:spcAft>
        <a:spcPct val="0"/>
      </a:spcAft>
      <a:defRPr kern="1200">
        <a:solidFill>
          <a:schemeClr val="tx1"/>
        </a:solidFill>
        <a:latin typeface="Arial" pitchFamily="34" charset="0"/>
        <a:ea typeface="+mn-ea"/>
        <a:cs typeface="Arial" pitchFamily="34" charset="0"/>
      </a:defRPr>
    </a:lvl4pPr>
    <a:lvl5pPr marL="1828800" algn="l" rtl="0" fontAlgn="base">
      <a:spcBef>
        <a:spcPct val="0"/>
      </a:spcBef>
      <a:spcAft>
        <a:spcPct val="0"/>
      </a:spcAft>
      <a:defRPr kern="1200">
        <a:solidFill>
          <a:schemeClr val="tx1"/>
        </a:solidFill>
        <a:latin typeface="Arial" pitchFamily="34" charset="0"/>
        <a:ea typeface="+mn-ea"/>
        <a:cs typeface="Arial" pitchFamily="34" charset="0"/>
      </a:defRPr>
    </a:lvl5pPr>
    <a:lvl6pPr marL="2286000" algn="l" defTabSz="914400" rtl="0" eaLnBrk="1" latinLnBrk="0" hangingPunct="1">
      <a:defRPr kern="1200">
        <a:solidFill>
          <a:schemeClr val="tx1"/>
        </a:solidFill>
        <a:latin typeface="Arial" pitchFamily="34" charset="0"/>
        <a:ea typeface="+mn-ea"/>
        <a:cs typeface="Arial" pitchFamily="34" charset="0"/>
      </a:defRPr>
    </a:lvl6pPr>
    <a:lvl7pPr marL="2743200" algn="l" defTabSz="914400" rtl="0" eaLnBrk="1" latinLnBrk="0" hangingPunct="1">
      <a:defRPr kern="1200">
        <a:solidFill>
          <a:schemeClr val="tx1"/>
        </a:solidFill>
        <a:latin typeface="Arial" pitchFamily="34" charset="0"/>
        <a:ea typeface="+mn-ea"/>
        <a:cs typeface="Arial" pitchFamily="34" charset="0"/>
      </a:defRPr>
    </a:lvl7pPr>
    <a:lvl8pPr marL="3200400" algn="l" defTabSz="914400" rtl="0" eaLnBrk="1" latinLnBrk="0" hangingPunct="1">
      <a:defRPr kern="1200">
        <a:solidFill>
          <a:schemeClr val="tx1"/>
        </a:solidFill>
        <a:latin typeface="Arial" pitchFamily="34" charset="0"/>
        <a:ea typeface="+mn-ea"/>
        <a:cs typeface="Arial" pitchFamily="34" charset="0"/>
      </a:defRPr>
    </a:lvl8pPr>
    <a:lvl9pPr marL="3657600" algn="l" defTabSz="914400" rtl="0" eaLnBrk="1" latinLnBrk="0" hangingPunct="1">
      <a:defRPr kern="1200">
        <a:solidFill>
          <a:schemeClr val="tx1"/>
        </a:solidFill>
        <a:latin typeface="Arial" pitchFamily="34" charset="0"/>
        <a:ea typeface="+mn-ea"/>
        <a:cs typeface="Arial" pitchFamily="34"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78927" autoAdjust="0"/>
  </p:normalViewPr>
  <p:slideViewPr>
    <p:cSldViewPr>
      <p:cViewPr>
        <p:scale>
          <a:sx n="68" d="100"/>
          <a:sy n="68" d="100"/>
        </p:scale>
        <p:origin x="-1752" y="-40"/>
      </p:cViewPr>
      <p:guideLst>
        <p:guide orient="horz" pos="2160"/>
        <p:guide pos="2880"/>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notesMaster" Target="notesMasters/notesMaster1.xml"/><Relationship Id="rId54" Type="http://schemas.openxmlformats.org/officeDocument/2006/relationships/printerSettings" Target="printerSettings/printerSettings1.bin"/><Relationship Id="rId55" Type="http://schemas.openxmlformats.org/officeDocument/2006/relationships/presProps" Target="presProps.xml"/><Relationship Id="rId56" Type="http://schemas.openxmlformats.org/officeDocument/2006/relationships/viewProps" Target="viewProps.xml"/><Relationship Id="rId57" Type="http://schemas.openxmlformats.org/officeDocument/2006/relationships/theme" Target="theme/theme1.xml"/><Relationship Id="rId58"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08725A0-E9E0-1D40-A738-FE350460D897}" type="doc">
      <dgm:prSet loTypeId="urn:microsoft.com/office/officeart/2005/8/layout/pyramid3" loCatId="" qsTypeId="urn:microsoft.com/office/officeart/2005/8/quickstyle/simple4" qsCatId="simple" csTypeId="urn:microsoft.com/office/officeart/2005/8/colors/accent1_2" csCatId="accent1" phldr="1"/>
      <dgm:spPr/>
    </dgm:pt>
    <dgm:pt modelId="{9CC9935B-EBAE-3644-A0BF-A3A23E644244}">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Macro</a:t>
          </a:r>
          <a:endParaRPr lang="en-US" dirty="0">
            <a:latin typeface="Arial"/>
            <a:cs typeface="Arial"/>
          </a:endParaRPr>
        </a:p>
      </dgm:t>
    </dgm:pt>
    <dgm:pt modelId="{3FE86485-101F-E84F-9964-5A8269CCA77F}" type="parTrans" cxnId="{369E1C69-5BFF-0147-84E5-271FDA9D76C9}">
      <dgm:prSet/>
      <dgm:spPr/>
      <dgm:t>
        <a:bodyPr/>
        <a:lstStyle/>
        <a:p>
          <a:endParaRPr lang="en-US"/>
        </a:p>
      </dgm:t>
    </dgm:pt>
    <dgm:pt modelId="{85DD6BF0-DA72-924B-9278-B171B7304DDB}" type="sibTrans" cxnId="{369E1C69-5BFF-0147-84E5-271FDA9D76C9}">
      <dgm:prSet/>
      <dgm:spPr/>
      <dgm:t>
        <a:bodyPr/>
        <a:lstStyle/>
        <a:p>
          <a:endParaRPr lang="en-US"/>
        </a:p>
      </dgm:t>
    </dgm:pt>
    <dgm:pt modelId="{5E6114FE-3B09-ED44-8CA9-A0AEDA1DACE8}">
      <dgm:prSet phldrT="[Text]">
        <dgm:style>
          <a:lnRef idx="2">
            <a:schemeClr val="dk1"/>
          </a:lnRef>
          <a:fillRef idx="1">
            <a:schemeClr val="lt1"/>
          </a:fillRef>
          <a:effectRef idx="0">
            <a:schemeClr val="dk1"/>
          </a:effectRef>
          <a:fontRef idx="minor">
            <a:schemeClr val="dk1"/>
          </a:fontRef>
        </dgm:style>
      </dgm:prSet>
      <dgm:spPr/>
      <dgm:t>
        <a:bodyPr/>
        <a:lstStyle/>
        <a:p>
          <a:r>
            <a:rPr lang="en-US" dirty="0" err="1" smtClean="0">
              <a:latin typeface="Arial"/>
              <a:cs typeface="Arial"/>
            </a:rPr>
            <a:t>Meso</a:t>
          </a:r>
          <a:endParaRPr lang="en-US" dirty="0">
            <a:latin typeface="Arial"/>
            <a:cs typeface="Arial"/>
          </a:endParaRPr>
        </a:p>
      </dgm:t>
    </dgm:pt>
    <dgm:pt modelId="{B07CC924-5559-1448-B64D-44E2782270E3}" type="parTrans" cxnId="{27B6D59A-06C4-1D40-BE30-3F997B18101D}">
      <dgm:prSet/>
      <dgm:spPr/>
      <dgm:t>
        <a:bodyPr/>
        <a:lstStyle/>
        <a:p>
          <a:endParaRPr lang="en-US"/>
        </a:p>
      </dgm:t>
    </dgm:pt>
    <dgm:pt modelId="{66F14807-F429-8C47-985C-52304FE296AE}" type="sibTrans" cxnId="{27B6D59A-06C4-1D40-BE30-3F997B18101D}">
      <dgm:prSet/>
      <dgm:spPr/>
      <dgm:t>
        <a:bodyPr/>
        <a:lstStyle/>
        <a:p>
          <a:endParaRPr lang="en-US"/>
        </a:p>
      </dgm:t>
    </dgm:pt>
    <dgm:pt modelId="{F230FD62-C3B7-FD4D-BCA2-714EF687B29E}">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Micro</a:t>
          </a:r>
          <a:endParaRPr lang="en-US" dirty="0">
            <a:latin typeface="Arial"/>
            <a:cs typeface="Arial"/>
          </a:endParaRPr>
        </a:p>
      </dgm:t>
    </dgm:pt>
    <dgm:pt modelId="{22EF5911-D1F6-C245-AAA9-97102DDABE74}" type="parTrans" cxnId="{ACA710AD-F199-7E42-9FC7-6E357075FA50}">
      <dgm:prSet/>
      <dgm:spPr/>
      <dgm:t>
        <a:bodyPr/>
        <a:lstStyle/>
        <a:p>
          <a:endParaRPr lang="en-US"/>
        </a:p>
      </dgm:t>
    </dgm:pt>
    <dgm:pt modelId="{E1290EB0-2102-BA46-B420-D97723B96493}" type="sibTrans" cxnId="{ACA710AD-F199-7E42-9FC7-6E357075FA50}">
      <dgm:prSet/>
      <dgm:spPr/>
      <dgm:t>
        <a:bodyPr/>
        <a:lstStyle/>
        <a:p>
          <a:endParaRPr lang="en-US"/>
        </a:p>
      </dgm:t>
    </dgm:pt>
    <dgm:pt modelId="{432005E2-4A23-AE42-9004-0859FD759FA6}" type="pres">
      <dgm:prSet presAssocID="{F08725A0-E9E0-1D40-A738-FE350460D897}" presName="Name0" presStyleCnt="0">
        <dgm:presLayoutVars>
          <dgm:dir/>
          <dgm:animLvl val="lvl"/>
          <dgm:resizeHandles val="exact"/>
        </dgm:presLayoutVars>
      </dgm:prSet>
      <dgm:spPr/>
    </dgm:pt>
    <dgm:pt modelId="{FABD1D5A-5DF3-AB43-B301-90367684CC33}" type="pres">
      <dgm:prSet presAssocID="{9CC9935B-EBAE-3644-A0BF-A3A23E644244}" presName="Name8" presStyleCnt="0"/>
      <dgm:spPr/>
    </dgm:pt>
    <dgm:pt modelId="{7998DEEC-6AC7-5B47-AB82-DA80CAB97260}" type="pres">
      <dgm:prSet presAssocID="{9CC9935B-EBAE-3644-A0BF-A3A23E644244}" presName="level" presStyleLbl="node1" presStyleIdx="0" presStyleCnt="3">
        <dgm:presLayoutVars>
          <dgm:chMax val="1"/>
          <dgm:bulletEnabled val="1"/>
        </dgm:presLayoutVars>
      </dgm:prSet>
      <dgm:spPr/>
      <dgm:t>
        <a:bodyPr/>
        <a:lstStyle/>
        <a:p>
          <a:endParaRPr lang="en-US"/>
        </a:p>
      </dgm:t>
    </dgm:pt>
    <dgm:pt modelId="{909EDFCA-3307-4A4C-AD49-930DE0A6CC10}" type="pres">
      <dgm:prSet presAssocID="{9CC9935B-EBAE-3644-A0BF-A3A23E644244}" presName="levelTx" presStyleLbl="revTx" presStyleIdx="0" presStyleCnt="0">
        <dgm:presLayoutVars>
          <dgm:chMax val="1"/>
          <dgm:bulletEnabled val="1"/>
        </dgm:presLayoutVars>
      </dgm:prSet>
      <dgm:spPr/>
      <dgm:t>
        <a:bodyPr/>
        <a:lstStyle/>
        <a:p>
          <a:endParaRPr lang="en-US"/>
        </a:p>
      </dgm:t>
    </dgm:pt>
    <dgm:pt modelId="{A80AFC84-232C-AC40-AB2D-FA05D098B8FB}" type="pres">
      <dgm:prSet presAssocID="{5E6114FE-3B09-ED44-8CA9-A0AEDA1DACE8}" presName="Name8" presStyleCnt="0"/>
      <dgm:spPr/>
    </dgm:pt>
    <dgm:pt modelId="{A529E22B-028B-2A42-902B-00980BE9B597}" type="pres">
      <dgm:prSet presAssocID="{5E6114FE-3B09-ED44-8CA9-A0AEDA1DACE8}" presName="level" presStyleLbl="node1" presStyleIdx="1" presStyleCnt="3">
        <dgm:presLayoutVars>
          <dgm:chMax val="1"/>
          <dgm:bulletEnabled val="1"/>
        </dgm:presLayoutVars>
      </dgm:prSet>
      <dgm:spPr/>
    </dgm:pt>
    <dgm:pt modelId="{E130B072-7630-084E-9D77-CA9D3BEAE8EA}" type="pres">
      <dgm:prSet presAssocID="{5E6114FE-3B09-ED44-8CA9-A0AEDA1DACE8}" presName="levelTx" presStyleLbl="revTx" presStyleIdx="0" presStyleCnt="0">
        <dgm:presLayoutVars>
          <dgm:chMax val="1"/>
          <dgm:bulletEnabled val="1"/>
        </dgm:presLayoutVars>
      </dgm:prSet>
      <dgm:spPr/>
    </dgm:pt>
    <dgm:pt modelId="{594E5254-3604-7348-8050-CE75FD735753}" type="pres">
      <dgm:prSet presAssocID="{F230FD62-C3B7-FD4D-BCA2-714EF687B29E}" presName="Name8" presStyleCnt="0"/>
      <dgm:spPr/>
    </dgm:pt>
    <dgm:pt modelId="{33CB9EF3-ED43-794D-8E87-F73C51865C59}" type="pres">
      <dgm:prSet presAssocID="{F230FD62-C3B7-FD4D-BCA2-714EF687B29E}" presName="level" presStyleLbl="node1" presStyleIdx="2" presStyleCnt="3">
        <dgm:presLayoutVars>
          <dgm:chMax val="1"/>
          <dgm:bulletEnabled val="1"/>
        </dgm:presLayoutVars>
      </dgm:prSet>
      <dgm:spPr/>
    </dgm:pt>
    <dgm:pt modelId="{3624C5CC-72D1-0E4E-AB74-A34305A168C6}" type="pres">
      <dgm:prSet presAssocID="{F230FD62-C3B7-FD4D-BCA2-714EF687B29E}" presName="levelTx" presStyleLbl="revTx" presStyleIdx="0" presStyleCnt="0">
        <dgm:presLayoutVars>
          <dgm:chMax val="1"/>
          <dgm:bulletEnabled val="1"/>
        </dgm:presLayoutVars>
      </dgm:prSet>
      <dgm:spPr/>
    </dgm:pt>
  </dgm:ptLst>
  <dgm:cxnLst>
    <dgm:cxn modelId="{6D8F975A-C00B-AE43-B340-58D875A08BA4}" type="presOf" srcId="{9CC9935B-EBAE-3644-A0BF-A3A23E644244}" destId="{909EDFCA-3307-4A4C-AD49-930DE0A6CC10}" srcOrd="1" destOrd="0" presId="urn:microsoft.com/office/officeart/2005/8/layout/pyramid3"/>
    <dgm:cxn modelId="{AF11F8F5-83BB-034B-9372-968144AB81BE}" type="presOf" srcId="{F230FD62-C3B7-FD4D-BCA2-714EF687B29E}" destId="{3624C5CC-72D1-0E4E-AB74-A34305A168C6}" srcOrd="1" destOrd="0" presId="urn:microsoft.com/office/officeart/2005/8/layout/pyramid3"/>
    <dgm:cxn modelId="{86D2D6C7-B06F-A644-B226-CF4437F49640}" type="presOf" srcId="{9CC9935B-EBAE-3644-A0BF-A3A23E644244}" destId="{7998DEEC-6AC7-5B47-AB82-DA80CAB97260}" srcOrd="0" destOrd="0" presId="urn:microsoft.com/office/officeart/2005/8/layout/pyramid3"/>
    <dgm:cxn modelId="{27B6D59A-06C4-1D40-BE30-3F997B18101D}" srcId="{F08725A0-E9E0-1D40-A738-FE350460D897}" destId="{5E6114FE-3B09-ED44-8CA9-A0AEDA1DACE8}" srcOrd="1" destOrd="0" parTransId="{B07CC924-5559-1448-B64D-44E2782270E3}" sibTransId="{66F14807-F429-8C47-985C-52304FE296AE}"/>
    <dgm:cxn modelId="{C062710C-EAAB-9146-AA89-DE4BC361B15D}" type="presOf" srcId="{F230FD62-C3B7-FD4D-BCA2-714EF687B29E}" destId="{33CB9EF3-ED43-794D-8E87-F73C51865C59}" srcOrd="0" destOrd="0" presId="urn:microsoft.com/office/officeart/2005/8/layout/pyramid3"/>
    <dgm:cxn modelId="{811DD804-053C-F146-A491-57717933EC68}" type="presOf" srcId="{5E6114FE-3B09-ED44-8CA9-A0AEDA1DACE8}" destId="{A529E22B-028B-2A42-902B-00980BE9B597}" srcOrd="0" destOrd="0" presId="urn:microsoft.com/office/officeart/2005/8/layout/pyramid3"/>
    <dgm:cxn modelId="{369E1C69-5BFF-0147-84E5-271FDA9D76C9}" srcId="{F08725A0-E9E0-1D40-A738-FE350460D897}" destId="{9CC9935B-EBAE-3644-A0BF-A3A23E644244}" srcOrd="0" destOrd="0" parTransId="{3FE86485-101F-E84F-9964-5A8269CCA77F}" sibTransId="{85DD6BF0-DA72-924B-9278-B171B7304DDB}"/>
    <dgm:cxn modelId="{ACA710AD-F199-7E42-9FC7-6E357075FA50}" srcId="{F08725A0-E9E0-1D40-A738-FE350460D897}" destId="{F230FD62-C3B7-FD4D-BCA2-714EF687B29E}" srcOrd="2" destOrd="0" parTransId="{22EF5911-D1F6-C245-AAA9-97102DDABE74}" sibTransId="{E1290EB0-2102-BA46-B420-D97723B96493}"/>
    <dgm:cxn modelId="{0038B07A-1600-4544-A4C1-EF9E17287AF9}" type="presOf" srcId="{F08725A0-E9E0-1D40-A738-FE350460D897}" destId="{432005E2-4A23-AE42-9004-0859FD759FA6}" srcOrd="0" destOrd="0" presId="urn:microsoft.com/office/officeart/2005/8/layout/pyramid3"/>
    <dgm:cxn modelId="{E292E785-2689-5C4B-ACF9-BA30BD95E0D6}" type="presOf" srcId="{5E6114FE-3B09-ED44-8CA9-A0AEDA1DACE8}" destId="{E130B072-7630-084E-9D77-CA9D3BEAE8EA}" srcOrd="1" destOrd="0" presId="urn:microsoft.com/office/officeart/2005/8/layout/pyramid3"/>
    <dgm:cxn modelId="{15A8E073-30D5-9D45-AD0B-115AB999708F}" type="presParOf" srcId="{432005E2-4A23-AE42-9004-0859FD759FA6}" destId="{FABD1D5A-5DF3-AB43-B301-90367684CC33}" srcOrd="0" destOrd="0" presId="urn:microsoft.com/office/officeart/2005/8/layout/pyramid3"/>
    <dgm:cxn modelId="{FE3CBF2C-3A76-3B4C-8F28-593FE4846101}" type="presParOf" srcId="{FABD1D5A-5DF3-AB43-B301-90367684CC33}" destId="{7998DEEC-6AC7-5B47-AB82-DA80CAB97260}" srcOrd="0" destOrd="0" presId="urn:microsoft.com/office/officeart/2005/8/layout/pyramid3"/>
    <dgm:cxn modelId="{A05A8125-895C-CC48-A91A-0EC3FF65B78C}" type="presParOf" srcId="{FABD1D5A-5DF3-AB43-B301-90367684CC33}" destId="{909EDFCA-3307-4A4C-AD49-930DE0A6CC10}" srcOrd="1" destOrd="0" presId="urn:microsoft.com/office/officeart/2005/8/layout/pyramid3"/>
    <dgm:cxn modelId="{769A3B60-1F8A-364C-81FD-3EFC28B53EF7}" type="presParOf" srcId="{432005E2-4A23-AE42-9004-0859FD759FA6}" destId="{A80AFC84-232C-AC40-AB2D-FA05D098B8FB}" srcOrd="1" destOrd="0" presId="urn:microsoft.com/office/officeart/2005/8/layout/pyramid3"/>
    <dgm:cxn modelId="{E8C79116-80D8-8A46-8E1F-A01054D6A421}" type="presParOf" srcId="{A80AFC84-232C-AC40-AB2D-FA05D098B8FB}" destId="{A529E22B-028B-2A42-902B-00980BE9B597}" srcOrd="0" destOrd="0" presId="urn:microsoft.com/office/officeart/2005/8/layout/pyramid3"/>
    <dgm:cxn modelId="{BE70611B-C4A8-6445-AE8D-D296872FF750}" type="presParOf" srcId="{A80AFC84-232C-AC40-AB2D-FA05D098B8FB}" destId="{E130B072-7630-084E-9D77-CA9D3BEAE8EA}" srcOrd="1" destOrd="0" presId="urn:microsoft.com/office/officeart/2005/8/layout/pyramid3"/>
    <dgm:cxn modelId="{DAC11462-2D15-3D47-9C1D-7016C1832237}" type="presParOf" srcId="{432005E2-4A23-AE42-9004-0859FD759FA6}" destId="{594E5254-3604-7348-8050-CE75FD735753}" srcOrd="2" destOrd="0" presId="urn:microsoft.com/office/officeart/2005/8/layout/pyramid3"/>
    <dgm:cxn modelId="{8F4EEE4B-72DC-DE4D-BFCD-25D2D4D08766}" type="presParOf" srcId="{594E5254-3604-7348-8050-CE75FD735753}" destId="{33CB9EF3-ED43-794D-8E87-F73C51865C59}" srcOrd="0" destOrd="0" presId="urn:microsoft.com/office/officeart/2005/8/layout/pyramid3"/>
    <dgm:cxn modelId="{F7685617-9628-B947-BB5F-EA39E96D4485}" type="presParOf" srcId="{594E5254-3604-7348-8050-CE75FD735753}" destId="{3624C5CC-72D1-0E4E-AB74-A34305A168C6}" srcOrd="1" destOrd="0" presId="urn:microsoft.com/office/officeart/2005/8/layout/pyramid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F08725A0-E9E0-1D40-A738-FE350460D897}" type="doc">
      <dgm:prSet loTypeId="urn:microsoft.com/office/officeart/2005/8/layout/pyramid3" loCatId="" qsTypeId="urn:microsoft.com/office/officeart/2005/8/quickstyle/simple4" qsCatId="simple" csTypeId="urn:microsoft.com/office/officeart/2005/8/colors/accent1_2" csCatId="accent1" phldr="1"/>
      <dgm:spPr/>
    </dgm:pt>
    <dgm:pt modelId="{9CC9935B-EBAE-3644-A0BF-A3A23E644244}">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Global</a:t>
          </a:r>
          <a:endParaRPr lang="en-US" dirty="0">
            <a:latin typeface="Arial"/>
            <a:cs typeface="Arial"/>
          </a:endParaRPr>
        </a:p>
      </dgm:t>
    </dgm:pt>
    <dgm:pt modelId="{3FE86485-101F-E84F-9964-5A8269CCA77F}" type="parTrans" cxnId="{369E1C69-5BFF-0147-84E5-271FDA9D76C9}">
      <dgm:prSet/>
      <dgm:spPr/>
      <dgm:t>
        <a:bodyPr/>
        <a:lstStyle/>
        <a:p>
          <a:endParaRPr lang="en-US"/>
        </a:p>
      </dgm:t>
    </dgm:pt>
    <dgm:pt modelId="{85DD6BF0-DA72-924B-9278-B171B7304DDB}" type="sibTrans" cxnId="{369E1C69-5BFF-0147-84E5-271FDA9D76C9}">
      <dgm:prSet/>
      <dgm:spPr/>
      <dgm:t>
        <a:bodyPr/>
        <a:lstStyle/>
        <a:p>
          <a:endParaRPr lang="en-US"/>
        </a:p>
      </dgm:t>
    </dgm:pt>
    <dgm:pt modelId="{5E6114FE-3B09-ED44-8CA9-A0AEDA1DACE8}">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Systemic</a:t>
          </a:r>
          <a:endParaRPr lang="en-US" dirty="0">
            <a:latin typeface="Arial"/>
            <a:cs typeface="Arial"/>
          </a:endParaRPr>
        </a:p>
      </dgm:t>
    </dgm:pt>
    <dgm:pt modelId="{B07CC924-5559-1448-B64D-44E2782270E3}" type="parTrans" cxnId="{27B6D59A-06C4-1D40-BE30-3F997B18101D}">
      <dgm:prSet/>
      <dgm:spPr/>
      <dgm:t>
        <a:bodyPr/>
        <a:lstStyle/>
        <a:p>
          <a:endParaRPr lang="en-US"/>
        </a:p>
      </dgm:t>
    </dgm:pt>
    <dgm:pt modelId="{66F14807-F429-8C47-985C-52304FE296AE}" type="sibTrans" cxnId="{27B6D59A-06C4-1D40-BE30-3F997B18101D}">
      <dgm:prSet/>
      <dgm:spPr/>
      <dgm:t>
        <a:bodyPr/>
        <a:lstStyle/>
        <a:p>
          <a:endParaRPr lang="en-US"/>
        </a:p>
      </dgm:t>
    </dgm:pt>
    <dgm:pt modelId="{F230FD62-C3B7-FD4D-BCA2-714EF687B29E}">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Domestic</a:t>
          </a:r>
          <a:endParaRPr lang="en-US" dirty="0">
            <a:latin typeface="Arial"/>
            <a:cs typeface="Arial"/>
          </a:endParaRPr>
        </a:p>
      </dgm:t>
    </dgm:pt>
    <dgm:pt modelId="{22EF5911-D1F6-C245-AAA9-97102DDABE74}" type="parTrans" cxnId="{ACA710AD-F199-7E42-9FC7-6E357075FA50}">
      <dgm:prSet/>
      <dgm:spPr/>
      <dgm:t>
        <a:bodyPr/>
        <a:lstStyle/>
        <a:p>
          <a:endParaRPr lang="en-US"/>
        </a:p>
      </dgm:t>
    </dgm:pt>
    <dgm:pt modelId="{E1290EB0-2102-BA46-B420-D97723B96493}" type="sibTrans" cxnId="{ACA710AD-F199-7E42-9FC7-6E357075FA50}">
      <dgm:prSet/>
      <dgm:spPr/>
      <dgm:t>
        <a:bodyPr/>
        <a:lstStyle/>
        <a:p>
          <a:endParaRPr lang="en-US"/>
        </a:p>
      </dgm:t>
    </dgm:pt>
    <dgm:pt modelId="{5458D25E-0A7F-384F-A63F-CFD281EB8633}">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Individual</a:t>
          </a:r>
          <a:endParaRPr lang="en-US" dirty="0">
            <a:latin typeface="Arial"/>
            <a:cs typeface="Arial"/>
          </a:endParaRPr>
        </a:p>
      </dgm:t>
    </dgm:pt>
    <dgm:pt modelId="{68837636-9CE6-DF4A-A285-F5FFB2275420}" type="parTrans" cxnId="{9A114B10-E2C2-5949-B228-C232E51AD59C}">
      <dgm:prSet/>
      <dgm:spPr/>
      <dgm:t>
        <a:bodyPr/>
        <a:lstStyle/>
        <a:p>
          <a:endParaRPr lang="en-US"/>
        </a:p>
      </dgm:t>
    </dgm:pt>
    <dgm:pt modelId="{D706B082-72D3-7244-A167-11EA6E8FD740}" type="sibTrans" cxnId="{9A114B10-E2C2-5949-B228-C232E51AD59C}">
      <dgm:prSet/>
      <dgm:spPr/>
      <dgm:t>
        <a:bodyPr/>
        <a:lstStyle/>
        <a:p>
          <a:endParaRPr lang="en-US"/>
        </a:p>
      </dgm:t>
    </dgm:pt>
    <dgm:pt modelId="{432005E2-4A23-AE42-9004-0859FD759FA6}" type="pres">
      <dgm:prSet presAssocID="{F08725A0-E9E0-1D40-A738-FE350460D897}" presName="Name0" presStyleCnt="0">
        <dgm:presLayoutVars>
          <dgm:dir/>
          <dgm:animLvl val="lvl"/>
          <dgm:resizeHandles val="exact"/>
        </dgm:presLayoutVars>
      </dgm:prSet>
      <dgm:spPr/>
    </dgm:pt>
    <dgm:pt modelId="{FABD1D5A-5DF3-AB43-B301-90367684CC33}" type="pres">
      <dgm:prSet presAssocID="{9CC9935B-EBAE-3644-A0BF-A3A23E644244}" presName="Name8" presStyleCnt="0"/>
      <dgm:spPr/>
    </dgm:pt>
    <dgm:pt modelId="{7998DEEC-6AC7-5B47-AB82-DA80CAB97260}" type="pres">
      <dgm:prSet presAssocID="{9CC9935B-EBAE-3644-A0BF-A3A23E644244}" presName="level" presStyleLbl="node1" presStyleIdx="0" presStyleCnt="4">
        <dgm:presLayoutVars>
          <dgm:chMax val="1"/>
          <dgm:bulletEnabled val="1"/>
        </dgm:presLayoutVars>
      </dgm:prSet>
      <dgm:spPr/>
      <dgm:t>
        <a:bodyPr/>
        <a:lstStyle/>
        <a:p>
          <a:endParaRPr lang="en-US"/>
        </a:p>
      </dgm:t>
    </dgm:pt>
    <dgm:pt modelId="{909EDFCA-3307-4A4C-AD49-930DE0A6CC10}" type="pres">
      <dgm:prSet presAssocID="{9CC9935B-EBAE-3644-A0BF-A3A23E644244}" presName="levelTx" presStyleLbl="revTx" presStyleIdx="0" presStyleCnt="0">
        <dgm:presLayoutVars>
          <dgm:chMax val="1"/>
          <dgm:bulletEnabled val="1"/>
        </dgm:presLayoutVars>
      </dgm:prSet>
      <dgm:spPr/>
      <dgm:t>
        <a:bodyPr/>
        <a:lstStyle/>
        <a:p>
          <a:endParaRPr lang="en-US"/>
        </a:p>
      </dgm:t>
    </dgm:pt>
    <dgm:pt modelId="{A80AFC84-232C-AC40-AB2D-FA05D098B8FB}" type="pres">
      <dgm:prSet presAssocID="{5E6114FE-3B09-ED44-8CA9-A0AEDA1DACE8}" presName="Name8" presStyleCnt="0"/>
      <dgm:spPr/>
    </dgm:pt>
    <dgm:pt modelId="{A529E22B-028B-2A42-902B-00980BE9B597}" type="pres">
      <dgm:prSet presAssocID="{5E6114FE-3B09-ED44-8CA9-A0AEDA1DACE8}" presName="level" presStyleLbl="node1" presStyleIdx="1" presStyleCnt="4">
        <dgm:presLayoutVars>
          <dgm:chMax val="1"/>
          <dgm:bulletEnabled val="1"/>
        </dgm:presLayoutVars>
      </dgm:prSet>
      <dgm:spPr/>
    </dgm:pt>
    <dgm:pt modelId="{E130B072-7630-084E-9D77-CA9D3BEAE8EA}" type="pres">
      <dgm:prSet presAssocID="{5E6114FE-3B09-ED44-8CA9-A0AEDA1DACE8}" presName="levelTx" presStyleLbl="revTx" presStyleIdx="0" presStyleCnt="0">
        <dgm:presLayoutVars>
          <dgm:chMax val="1"/>
          <dgm:bulletEnabled val="1"/>
        </dgm:presLayoutVars>
      </dgm:prSet>
      <dgm:spPr/>
    </dgm:pt>
    <dgm:pt modelId="{594E5254-3604-7348-8050-CE75FD735753}" type="pres">
      <dgm:prSet presAssocID="{F230FD62-C3B7-FD4D-BCA2-714EF687B29E}" presName="Name8" presStyleCnt="0"/>
      <dgm:spPr/>
    </dgm:pt>
    <dgm:pt modelId="{33CB9EF3-ED43-794D-8E87-F73C51865C59}" type="pres">
      <dgm:prSet presAssocID="{F230FD62-C3B7-FD4D-BCA2-714EF687B29E}" presName="level" presStyleLbl="node1" presStyleIdx="2" presStyleCnt="4">
        <dgm:presLayoutVars>
          <dgm:chMax val="1"/>
          <dgm:bulletEnabled val="1"/>
        </dgm:presLayoutVars>
      </dgm:prSet>
      <dgm:spPr/>
    </dgm:pt>
    <dgm:pt modelId="{3624C5CC-72D1-0E4E-AB74-A34305A168C6}" type="pres">
      <dgm:prSet presAssocID="{F230FD62-C3B7-FD4D-BCA2-714EF687B29E}" presName="levelTx" presStyleLbl="revTx" presStyleIdx="0" presStyleCnt="0">
        <dgm:presLayoutVars>
          <dgm:chMax val="1"/>
          <dgm:bulletEnabled val="1"/>
        </dgm:presLayoutVars>
      </dgm:prSet>
      <dgm:spPr/>
    </dgm:pt>
    <dgm:pt modelId="{BDD25975-2421-B844-8232-839C1D78D4A6}" type="pres">
      <dgm:prSet presAssocID="{5458D25E-0A7F-384F-A63F-CFD281EB8633}" presName="Name8" presStyleCnt="0"/>
      <dgm:spPr/>
    </dgm:pt>
    <dgm:pt modelId="{B6CDC6A3-EB59-BF43-A743-C1A373805577}" type="pres">
      <dgm:prSet presAssocID="{5458D25E-0A7F-384F-A63F-CFD281EB8633}" presName="level" presStyleLbl="node1" presStyleIdx="3" presStyleCnt="4">
        <dgm:presLayoutVars>
          <dgm:chMax val="1"/>
          <dgm:bulletEnabled val="1"/>
        </dgm:presLayoutVars>
      </dgm:prSet>
      <dgm:spPr/>
    </dgm:pt>
    <dgm:pt modelId="{E298AA14-A5AB-9B4B-BBF8-2928D975C77B}" type="pres">
      <dgm:prSet presAssocID="{5458D25E-0A7F-384F-A63F-CFD281EB8633}" presName="levelTx" presStyleLbl="revTx" presStyleIdx="0" presStyleCnt="0">
        <dgm:presLayoutVars>
          <dgm:chMax val="1"/>
          <dgm:bulletEnabled val="1"/>
        </dgm:presLayoutVars>
      </dgm:prSet>
      <dgm:spPr/>
    </dgm:pt>
  </dgm:ptLst>
  <dgm:cxnLst>
    <dgm:cxn modelId="{D5531B58-1E56-5040-813A-65D0334B4CC6}" type="presOf" srcId="{5458D25E-0A7F-384F-A63F-CFD281EB8633}" destId="{B6CDC6A3-EB59-BF43-A743-C1A373805577}" srcOrd="0" destOrd="0" presId="urn:microsoft.com/office/officeart/2005/8/layout/pyramid3"/>
    <dgm:cxn modelId="{9A114B10-E2C2-5949-B228-C232E51AD59C}" srcId="{F08725A0-E9E0-1D40-A738-FE350460D897}" destId="{5458D25E-0A7F-384F-A63F-CFD281EB8633}" srcOrd="3" destOrd="0" parTransId="{68837636-9CE6-DF4A-A285-F5FFB2275420}" sibTransId="{D706B082-72D3-7244-A167-11EA6E8FD740}"/>
    <dgm:cxn modelId="{6904D16D-28D3-C348-BC26-CAA888BAB2E7}" type="presOf" srcId="{5E6114FE-3B09-ED44-8CA9-A0AEDA1DACE8}" destId="{A529E22B-028B-2A42-902B-00980BE9B597}" srcOrd="0" destOrd="0" presId="urn:microsoft.com/office/officeart/2005/8/layout/pyramid3"/>
    <dgm:cxn modelId="{27B6D59A-06C4-1D40-BE30-3F997B18101D}" srcId="{F08725A0-E9E0-1D40-A738-FE350460D897}" destId="{5E6114FE-3B09-ED44-8CA9-A0AEDA1DACE8}" srcOrd="1" destOrd="0" parTransId="{B07CC924-5559-1448-B64D-44E2782270E3}" sibTransId="{66F14807-F429-8C47-985C-52304FE296AE}"/>
    <dgm:cxn modelId="{C8D0892C-742C-5045-A20D-72753EE3551C}" type="presOf" srcId="{9CC9935B-EBAE-3644-A0BF-A3A23E644244}" destId="{7998DEEC-6AC7-5B47-AB82-DA80CAB97260}" srcOrd="0" destOrd="0" presId="urn:microsoft.com/office/officeart/2005/8/layout/pyramid3"/>
    <dgm:cxn modelId="{500916CE-FFEF-C34D-B889-E425D70ADCD2}" type="presOf" srcId="{9CC9935B-EBAE-3644-A0BF-A3A23E644244}" destId="{909EDFCA-3307-4A4C-AD49-930DE0A6CC10}" srcOrd="1" destOrd="0" presId="urn:microsoft.com/office/officeart/2005/8/layout/pyramid3"/>
    <dgm:cxn modelId="{5B43FCF5-50A2-B747-ACE2-6F66078B8237}" type="presOf" srcId="{5458D25E-0A7F-384F-A63F-CFD281EB8633}" destId="{E298AA14-A5AB-9B4B-BBF8-2928D975C77B}" srcOrd="1" destOrd="0" presId="urn:microsoft.com/office/officeart/2005/8/layout/pyramid3"/>
    <dgm:cxn modelId="{473066A8-5706-EB43-B1A5-9806406F5B56}" type="presOf" srcId="{F230FD62-C3B7-FD4D-BCA2-714EF687B29E}" destId="{33CB9EF3-ED43-794D-8E87-F73C51865C59}" srcOrd="0" destOrd="0" presId="urn:microsoft.com/office/officeart/2005/8/layout/pyramid3"/>
    <dgm:cxn modelId="{156D0FB7-EB57-BC4C-9C7C-09C868054EE0}" type="presOf" srcId="{F230FD62-C3B7-FD4D-BCA2-714EF687B29E}" destId="{3624C5CC-72D1-0E4E-AB74-A34305A168C6}" srcOrd="1" destOrd="0" presId="urn:microsoft.com/office/officeart/2005/8/layout/pyramid3"/>
    <dgm:cxn modelId="{736A6603-DF39-CE41-970E-4AF2FED4E1D2}" type="presOf" srcId="{F08725A0-E9E0-1D40-A738-FE350460D897}" destId="{432005E2-4A23-AE42-9004-0859FD759FA6}" srcOrd="0" destOrd="0" presId="urn:microsoft.com/office/officeart/2005/8/layout/pyramid3"/>
    <dgm:cxn modelId="{963BE174-2C5E-134A-9D8E-444B20EAE2D4}" type="presOf" srcId="{5E6114FE-3B09-ED44-8CA9-A0AEDA1DACE8}" destId="{E130B072-7630-084E-9D77-CA9D3BEAE8EA}" srcOrd="1" destOrd="0" presId="urn:microsoft.com/office/officeart/2005/8/layout/pyramid3"/>
    <dgm:cxn modelId="{369E1C69-5BFF-0147-84E5-271FDA9D76C9}" srcId="{F08725A0-E9E0-1D40-A738-FE350460D897}" destId="{9CC9935B-EBAE-3644-A0BF-A3A23E644244}" srcOrd="0" destOrd="0" parTransId="{3FE86485-101F-E84F-9964-5A8269CCA77F}" sibTransId="{85DD6BF0-DA72-924B-9278-B171B7304DDB}"/>
    <dgm:cxn modelId="{ACA710AD-F199-7E42-9FC7-6E357075FA50}" srcId="{F08725A0-E9E0-1D40-A738-FE350460D897}" destId="{F230FD62-C3B7-FD4D-BCA2-714EF687B29E}" srcOrd="2" destOrd="0" parTransId="{22EF5911-D1F6-C245-AAA9-97102DDABE74}" sibTransId="{E1290EB0-2102-BA46-B420-D97723B96493}"/>
    <dgm:cxn modelId="{DF2081DC-4D07-064B-BB4C-44D6CBC248BC}" type="presParOf" srcId="{432005E2-4A23-AE42-9004-0859FD759FA6}" destId="{FABD1D5A-5DF3-AB43-B301-90367684CC33}" srcOrd="0" destOrd="0" presId="urn:microsoft.com/office/officeart/2005/8/layout/pyramid3"/>
    <dgm:cxn modelId="{4C241A72-2021-9F41-9853-D9FFB69C3126}" type="presParOf" srcId="{FABD1D5A-5DF3-AB43-B301-90367684CC33}" destId="{7998DEEC-6AC7-5B47-AB82-DA80CAB97260}" srcOrd="0" destOrd="0" presId="urn:microsoft.com/office/officeart/2005/8/layout/pyramid3"/>
    <dgm:cxn modelId="{4BD49D7A-8E54-A343-8CA0-FFEF9A62D59B}" type="presParOf" srcId="{FABD1D5A-5DF3-AB43-B301-90367684CC33}" destId="{909EDFCA-3307-4A4C-AD49-930DE0A6CC10}" srcOrd="1" destOrd="0" presId="urn:microsoft.com/office/officeart/2005/8/layout/pyramid3"/>
    <dgm:cxn modelId="{8450F219-B4F2-EC49-800A-CA8D56090ACD}" type="presParOf" srcId="{432005E2-4A23-AE42-9004-0859FD759FA6}" destId="{A80AFC84-232C-AC40-AB2D-FA05D098B8FB}" srcOrd="1" destOrd="0" presId="urn:microsoft.com/office/officeart/2005/8/layout/pyramid3"/>
    <dgm:cxn modelId="{8529C74C-E34D-AD4A-94AA-2C8CCA27DBAC}" type="presParOf" srcId="{A80AFC84-232C-AC40-AB2D-FA05D098B8FB}" destId="{A529E22B-028B-2A42-902B-00980BE9B597}" srcOrd="0" destOrd="0" presId="urn:microsoft.com/office/officeart/2005/8/layout/pyramid3"/>
    <dgm:cxn modelId="{36D28CCC-D9BA-9244-ADD2-67DAF6426A86}" type="presParOf" srcId="{A80AFC84-232C-AC40-AB2D-FA05D098B8FB}" destId="{E130B072-7630-084E-9D77-CA9D3BEAE8EA}" srcOrd="1" destOrd="0" presId="urn:microsoft.com/office/officeart/2005/8/layout/pyramid3"/>
    <dgm:cxn modelId="{D8D70B41-BFB8-894E-8376-E83302D180AE}" type="presParOf" srcId="{432005E2-4A23-AE42-9004-0859FD759FA6}" destId="{594E5254-3604-7348-8050-CE75FD735753}" srcOrd="2" destOrd="0" presId="urn:microsoft.com/office/officeart/2005/8/layout/pyramid3"/>
    <dgm:cxn modelId="{8E011C42-E74B-1341-B50D-BADA77D23D5E}" type="presParOf" srcId="{594E5254-3604-7348-8050-CE75FD735753}" destId="{33CB9EF3-ED43-794D-8E87-F73C51865C59}" srcOrd="0" destOrd="0" presId="urn:microsoft.com/office/officeart/2005/8/layout/pyramid3"/>
    <dgm:cxn modelId="{8BC5183B-704B-4843-8CCB-A8D1ADAC4B71}" type="presParOf" srcId="{594E5254-3604-7348-8050-CE75FD735753}" destId="{3624C5CC-72D1-0E4E-AB74-A34305A168C6}" srcOrd="1" destOrd="0" presId="urn:microsoft.com/office/officeart/2005/8/layout/pyramid3"/>
    <dgm:cxn modelId="{03E44EF4-E021-C844-9AC2-0DF73D22E348}" type="presParOf" srcId="{432005E2-4A23-AE42-9004-0859FD759FA6}" destId="{BDD25975-2421-B844-8232-839C1D78D4A6}" srcOrd="3" destOrd="0" presId="urn:microsoft.com/office/officeart/2005/8/layout/pyramid3"/>
    <dgm:cxn modelId="{CB74FECB-A607-A641-85E5-CEC638436DD5}" type="presParOf" srcId="{BDD25975-2421-B844-8232-839C1D78D4A6}" destId="{B6CDC6A3-EB59-BF43-A743-C1A373805577}" srcOrd="0" destOrd="0" presId="urn:microsoft.com/office/officeart/2005/8/layout/pyramid3"/>
    <dgm:cxn modelId="{3B2EF585-593A-6F41-83F4-04B839E3A1F7}" type="presParOf" srcId="{BDD25975-2421-B844-8232-839C1D78D4A6}" destId="{E298AA14-A5AB-9B4B-BBF8-2928D975C77B}" srcOrd="1" destOrd="0" presId="urn:microsoft.com/office/officeart/2005/8/layout/pyramid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F08725A0-E9E0-1D40-A738-FE350460D897}" type="doc">
      <dgm:prSet loTypeId="urn:microsoft.com/office/officeart/2005/8/layout/pyramid3" loCatId="" qsTypeId="urn:microsoft.com/office/officeart/2005/8/quickstyle/simple4" qsCatId="simple" csTypeId="urn:microsoft.com/office/officeart/2005/8/colors/accent1_2" csCatId="accent1" phldr="1"/>
      <dgm:spPr/>
    </dgm:pt>
    <dgm:pt modelId="{9CC9935B-EBAE-3644-A0BF-A3A23E644244}">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Systemic</a:t>
          </a:r>
          <a:endParaRPr lang="en-US" dirty="0">
            <a:latin typeface="Arial"/>
            <a:cs typeface="Arial"/>
          </a:endParaRPr>
        </a:p>
      </dgm:t>
    </dgm:pt>
    <dgm:pt modelId="{3FE86485-101F-E84F-9964-5A8269CCA77F}" type="parTrans" cxnId="{369E1C69-5BFF-0147-84E5-271FDA9D76C9}">
      <dgm:prSet/>
      <dgm:spPr/>
      <dgm:t>
        <a:bodyPr/>
        <a:lstStyle/>
        <a:p>
          <a:endParaRPr lang="en-US"/>
        </a:p>
      </dgm:t>
    </dgm:pt>
    <dgm:pt modelId="{85DD6BF0-DA72-924B-9278-B171B7304DDB}" type="sibTrans" cxnId="{369E1C69-5BFF-0147-84E5-271FDA9D76C9}">
      <dgm:prSet/>
      <dgm:spPr/>
      <dgm:t>
        <a:bodyPr/>
        <a:lstStyle/>
        <a:p>
          <a:endParaRPr lang="en-US"/>
        </a:p>
      </dgm:t>
    </dgm:pt>
    <dgm:pt modelId="{39E90DB9-7266-9647-AB08-34D1FE87ABDD}">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Ecological</a:t>
          </a:r>
          <a:endParaRPr lang="en-US" dirty="0">
            <a:latin typeface="Arial"/>
            <a:cs typeface="Arial"/>
          </a:endParaRPr>
        </a:p>
      </dgm:t>
    </dgm:pt>
    <dgm:pt modelId="{39DCB1C6-95E6-9647-92D7-9BC6196D7C8E}" type="parTrans" cxnId="{08C6184D-493B-B34F-AB02-B0232CBFC784}">
      <dgm:prSet/>
      <dgm:spPr/>
      <dgm:t>
        <a:bodyPr/>
        <a:lstStyle/>
        <a:p>
          <a:endParaRPr lang="en-US"/>
        </a:p>
      </dgm:t>
    </dgm:pt>
    <dgm:pt modelId="{7D644302-9BAE-014B-A757-FBA4DFAB7DB8}" type="sibTrans" cxnId="{08C6184D-493B-B34F-AB02-B0232CBFC784}">
      <dgm:prSet/>
      <dgm:spPr/>
      <dgm:t>
        <a:bodyPr/>
        <a:lstStyle/>
        <a:p>
          <a:endParaRPr lang="en-US"/>
        </a:p>
      </dgm:t>
    </dgm:pt>
    <dgm:pt modelId="{57F7A4D7-16EE-8E48-AB80-08AAE9495D3D}">
      <dgm:prSet phldrT="[Text]">
        <dgm:style>
          <a:lnRef idx="2">
            <a:schemeClr val="dk1"/>
          </a:lnRef>
          <a:fillRef idx="1">
            <a:schemeClr val="lt1"/>
          </a:fillRef>
          <a:effectRef idx="0">
            <a:schemeClr val="dk1"/>
          </a:effectRef>
          <a:fontRef idx="minor">
            <a:schemeClr val="dk1"/>
          </a:fontRef>
        </dgm:style>
      </dgm:prSet>
      <dgm:spPr/>
      <dgm:t>
        <a:bodyPr/>
        <a:lstStyle/>
        <a:p>
          <a:r>
            <a:rPr lang="en-US" dirty="0" smtClean="0">
              <a:latin typeface="Arial"/>
              <a:cs typeface="Arial"/>
            </a:rPr>
            <a:t>Individual</a:t>
          </a:r>
        </a:p>
      </dgm:t>
    </dgm:pt>
    <dgm:pt modelId="{C2B7D210-B9E7-B247-ABA2-0735DC73D9FC}" type="parTrans" cxnId="{6480067D-5118-B442-89D8-4236F66B1635}">
      <dgm:prSet/>
      <dgm:spPr/>
      <dgm:t>
        <a:bodyPr/>
        <a:lstStyle/>
        <a:p>
          <a:endParaRPr lang="en-US"/>
        </a:p>
      </dgm:t>
    </dgm:pt>
    <dgm:pt modelId="{553A7D47-EC8D-014E-80F0-97C796C1CC32}" type="sibTrans" cxnId="{6480067D-5118-B442-89D8-4236F66B1635}">
      <dgm:prSet/>
      <dgm:spPr/>
      <dgm:t>
        <a:bodyPr/>
        <a:lstStyle/>
        <a:p>
          <a:endParaRPr lang="en-US"/>
        </a:p>
      </dgm:t>
    </dgm:pt>
    <dgm:pt modelId="{432005E2-4A23-AE42-9004-0859FD759FA6}" type="pres">
      <dgm:prSet presAssocID="{F08725A0-E9E0-1D40-A738-FE350460D897}" presName="Name0" presStyleCnt="0">
        <dgm:presLayoutVars>
          <dgm:dir/>
          <dgm:animLvl val="lvl"/>
          <dgm:resizeHandles val="exact"/>
        </dgm:presLayoutVars>
      </dgm:prSet>
      <dgm:spPr/>
    </dgm:pt>
    <dgm:pt modelId="{FABD1D5A-5DF3-AB43-B301-90367684CC33}" type="pres">
      <dgm:prSet presAssocID="{9CC9935B-EBAE-3644-A0BF-A3A23E644244}" presName="Name8" presStyleCnt="0"/>
      <dgm:spPr/>
    </dgm:pt>
    <dgm:pt modelId="{7998DEEC-6AC7-5B47-AB82-DA80CAB97260}" type="pres">
      <dgm:prSet presAssocID="{9CC9935B-EBAE-3644-A0BF-A3A23E644244}" presName="level" presStyleLbl="node1" presStyleIdx="0" presStyleCnt="3">
        <dgm:presLayoutVars>
          <dgm:chMax val="1"/>
          <dgm:bulletEnabled val="1"/>
        </dgm:presLayoutVars>
      </dgm:prSet>
      <dgm:spPr/>
      <dgm:t>
        <a:bodyPr/>
        <a:lstStyle/>
        <a:p>
          <a:endParaRPr lang="en-US"/>
        </a:p>
      </dgm:t>
    </dgm:pt>
    <dgm:pt modelId="{909EDFCA-3307-4A4C-AD49-930DE0A6CC10}" type="pres">
      <dgm:prSet presAssocID="{9CC9935B-EBAE-3644-A0BF-A3A23E644244}" presName="levelTx" presStyleLbl="revTx" presStyleIdx="0" presStyleCnt="0">
        <dgm:presLayoutVars>
          <dgm:chMax val="1"/>
          <dgm:bulletEnabled val="1"/>
        </dgm:presLayoutVars>
      </dgm:prSet>
      <dgm:spPr/>
      <dgm:t>
        <a:bodyPr/>
        <a:lstStyle/>
        <a:p>
          <a:endParaRPr lang="en-US"/>
        </a:p>
      </dgm:t>
    </dgm:pt>
    <dgm:pt modelId="{28843B79-3A92-D642-8A08-EFEBCCC8127E}" type="pres">
      <dgm:prSet presAssocID="{39E90DB9-7266-9647-AB08-34D1FE87ABDD}" presName="Name8" presStyleCnt="0"/>
      <dgm:spPr/>
    </dgm:pt>
    <dgm:pt modelId="{C90EFA38-EC35-E847-B621-E7EA0064A4B8}" type="pres">
      <dgm:prSet presAssocID="{39E90DB9-7266-9647-AB08-34D1FE87ABDD}" presName="level" presStyleLbl="node1" presStyleIdx="1" presStyleCnt="3">
        <dgm:presLayoutVars>
          <dgm:chMax val="1"/>
          <dgm:bulletEnabled val="1"/>
        </dgm:presLayoutVars>
      </dgm:prSet>
      <dgm:spPr/>
    </dgm:pt>
    <dgm:pt modelId="{B27D31C5-D40A-0149-979A-F787BD7D7429}" type="pres">
      <dgm:prSet presAssocID="{39E90DB9-7266-9647-AB08-34D1FE87ABDD}" presName="levelTx" presStyleLbl="revTx" presStyleIdx="0" presStyleCnt="0">
        <dgm:presLayoutVars>
          <dgm:chMax val="1"/>
          <dgm:bulletEnabled val="1"/>
        </dgm:presLayoutVars>
      </dgm:prSet>
      <dgm:spPr/>
    </dgm:pt>
    <dgm:pt modelId="{F4EFEE50-29BD-DD49-A351-5C4CE04D000B}" type="pres">
      <dgm:prSet presAssocID="{57F7A4D7-16EE-8E48-AB80-08AAE9495D3D}" presName="Name8" presStyleCnt="0"/>
      <dgm:spPr/>
    </dgm:pt>
    <dgm:pt modelId="{E63E90F3-045B-734F-BE41-E42F1637152B}" type="pres">
      <dgm:prSet presAssocID="{57F7A4D7-16EE-8E48-AB80-08AAE9495D3D}" presName="level" presStyleLbl="node1" presStyleIdx="2" presStyleCnt="3">
        <dgm:presLayoutVars>
          <dgm:chMax val="1"/>
          <dgm:bulletEnabled val="1"/>
        </dgm:presLayoutVars>
      </dgm:prSet>
      <dgm:spPr/>
      <dgm:t>
        <a:bodyPr/>
        <a:lstStyle/>
        <a:p>
          <a:endParaRPr lang="en-US"/>
        </a:p>
      </dgm:t>
    </dgm:pt>
    <dgm:pt modelId="{A5B4622F-F5B9-F94D-B952-794C461F219C}" type="pres">
      <dgm:prSet presAssocID="{57F7A4D7-16EE-8E48-AB80-08AAE9495D3D}" presName="levelTx" presStyleLbl="revTx" presStyleIdx="0" presStyleCnt="0">
        <dgm:presLayoutVars>
          <dgm:chMax val="1"/>
          <dgm:bulletEnabled val="1"/>
        </dgm:presLayoutVars>
      </dgm:prSet>
      <dgm:spPr/>
      <dgm:t>
        <a:bodyPr/>
        <a:lstStyle/>
        <a:p>
          <a:endParaRPr lang="en-US"/>
        </a:p>
      </dgm:t>
    </dgm:pt>
  </dgm:ptLst>
  <dgm:cxnLst>
    <dgm:cxn modelId="{313902BF-88C6-6249-A6EA-E83E17617406}" type="presOf" srcId="{39E90DB9-7266-9647-AB08-34D1FE87ABDD}" destId="{C90EFA38-EC35-E847-B621-E7EA0064A4B8}" srcOrd="0" destOrd="0" presId="urn:microsoft.com/office/officeart/2005/8/layout/pyramid3"/>
    <dgm:cxn modelId="{369E1C69-5BFF-0147-84E5-271FDA9D76C9}" srcId="{F08725A0-E9E0-1D40-A738-FE350460D897}" destId="{9CC9935B-EBAE-3644-A0BF-A3A23E644244}" srcOrd="0" destOrd="0" parTransId="{3FE86485-101F-E84F-9964-5A8269CCA77F}" sibTransId="{85DD6BF0-DA72-924B-9278-B171B7304DDB}"/>
    <dgm:cxn modelId="{2BF8DBA9-D9D7-B941-B84A-4A115252AB1D}" type="presOf" srcId="{57F7A4D7-16EE-8E48-AB80-08AAE9495D3D}" destId="{A5B4622F-F5B9-F94D-B952-794C461F219C}" srcOrd="1" destOrd="0" presId="urn:microsoft.com/office/officeart/2005/8/layout/pyramid3"/>
    <dgm:cxn modelId="{413378BB-4B24-314E-BFF1-EA2F9F455A15}" type="presOf" srcId="{57F7A4D7-16EE-8E48-AB80-08AAE9495D3D}" destId="{E63E90F3-045B-734F-BE41-E42F1637152B}" srcOrd="0" destOrd="0" presId="urn:microsoft.com/office/officeart/2005/8/layout/pyramid3"/>
    <dgm:cxn modelId="{6480067D-5118-B442-89D8-4236F66B1635}" srcId="{F08725A0-E9E0-1D40-A738-FE350460D897}" destId="{57F7A4D7-16EE-8E48-AB80-08AAE9495D3D}" srcOrd="2" destOrd="0" parTransId="{C2B7D210-B9E7-B247-ABA2-0735DC73D9FC}" sibTransId="{553A7D47-EC8D-014E-80F0-97C796C1CC32}"/>
    <dgm:cxn modelId="{08C6184D-493B-B34F-AB02-B0232CBFC784}" srcId="{F08725A0-E9E0-1D40-A738-FE350460D897}" destId="{39E90DB9-7266-9647-AB08-34D1FE87ABDD}" srcOrd="1" destOrd="0" parTransId="{39DCB1C6-95E6-9647-92D7-9BC6196D7C8E}" sibTransId="{7D644302-9BAE-014B-A757-FBA4DFAB7DB8}"/>
    <dgm:cxn modelId="{A5CFD493-B97C-0041-8D53-C59F090CA62B}" type="presOf" srcId="{39E90DB9-7266-9647-AB08-34D1FE87ABDD}" destId="{B27D31C5-D40A-0149-979A-F787BD7D7429}" srcOrd="1" destOrd="0" presId="urn:microsoft.com/office/officeart/2005/8/layout/pyramid3"/>
    <dgm:cxn modelId="{89224B91-E81F-7648-979D-769CBD797619}" type="presOf" srcId="{9CC9935B-EBAE-3644-A0BF-A3A23E644244}" destId="{7998DEEC-6AC7-5B47-AB82-DA80CAB97260}" srcOrd="0" destOrd="0" presId="urn:microsoft.com/office/officeart/2005/8/layout/pyramid3"/>
    <dgm:cxn modelId="{FA9ECA22-49DB-D244-BEFF-C317536DA525}" type="presOf" srcId="{9CC9935B-EBAE-3644-A0BF-A3A23E644244}" destId="{909EDFCA-3307-4A4C-AD49-930DE0A6CC10}" srcOrd="1" destOrd="0" presId="urn:microsoft.com/office/officeart/2005/8/layout/pyramid3"/>
    <dgm:cxn modelId="{5AAA5BCC-143F-0645-936B-F1BC17893F62}" type="presOf" srcId="{F08725A0-E9E0-1D40-A738-FE350460D897}" destId="{432005E2-4A23-AE42-9004-0859FD759FA6}" srcOrd="0" destOrd="0" presId="urn:microsoft.com/office/officeart/2005/8/layout/pyramid3"/>
    <dgm:cxn modelId="{4EFF55B8-32B2-BC40-88C3-DF59078CF4CD}" type="presParOf" srcId="{432005E2-4A23-AE42-9004-0859FD759FA6}" destId="{FABD1D5A-5DF3-AB43-B301-90367684CC33}" srcOrd="0" destOrd="0" presId="urn:microsoft.com/office/officeart/2005/8/layout/pyramid3"/>
    <dgm:cxn modelId="{7B54471A-70DC-DC41-A53A-AA20208F6506}" type="presParOf" srcId="{FABD1D5A-5DF3-AB43-B301-90367684CC33}" destId="{7998DEEC-6AC7-5B47-AB82-DA80CAB97260}" srcOrd="0" destOrd="0" presId="urn:microsoft.com/office/officeart/2005/8/layout/pyramid3"/>
    <dgm:cxn modelId="{8F06D018-0E62-7F4E-BBCA-DC7A417AE925}" type="presParOf" srcId="{FABD1D5A-5DF3-AB43-B301-90367684CC33}" destId="{909EDFCA-3307-4A4C-AD49-930DE0A6CC10}" srcOrd="1" destOrd="0" presId="urn:microsoft.com/office/officeart/2005/8/layout/pyramid3"/>
    <dgm:cxn modelId="{EC00CA1F-04E2-EE4D-A168-1FB75E56BE68}" type="presParOf" srcId="{432005E2-4A23-AE42-9004-0859FD759FA6}" destId="{28843B79-3A92-D642-8A08-EFEBCCC8127E}" srcOrd="1" destOrd="0" presId="urn:microsoft.com/office/officeart/2005/8/layout/pyramid3"/>
    <dgm:cxn modelId="{4AD12DD6-52B5-3148-BD6A-22358795236B}" type="presParOf" srcId="{28843B79-3A92-D642-8A08-EFEBCCC8127E}" destId="{C90EFA38-EC35-E847-B621-E7EA0064A4B8}" srcOrd="0" destOrd="0" presId="urn:microsoft.com/office/officeart/2005/8/layout/pyramid3"/>
    <dgm:cxn modelId="{0D2CE883-0C57-A44A-8D88-EC514E42092A}" type="presParOf" srcId="{28843B79-3A92-D642-8A08-EFEBCCC8127E}" destId="{B27D31C5-D40A-0149-979A-F787BD7D7429}" srcOrd="1" destOrd="0" presId="urn:microsoft.com/office/officeart/2005/8/layout/pyramid3"/>
    <dgm:cxn modelId="{BABFC0F7-64BD-5042-8B94-6FFC713B4663}" type="presParOf" srcId="{432005E2-4A23-AE42-9004-0859FD759FA6}" destId="{F4EFEE50-29BD-DD49-A351-5C4CE04D000B}" srcOrd="2" destOrd="0" presId="urn:microsoft.com/office/officeart/2005/8/layout/pyramid3"/>
    <dgm:cxn modelId="{A4C0FD20-9E53-BF42-B30B-BA9D2A963E69}" type="presParOf" srcId="{F4EFEE50-29BD-DD49-A351-5C4CE04D000B}" destId="{E63E90F3-045B-734F-BE41-E42F1637152B}" srcOrd="0" destOrd="0" presId="urn:microsoft.com/office/officeart/2005/8/layout/pyramid3"/>
    <dgm:cxn modelId="{BEDB273B-F43D-CA41-A700-F400CD2F0422}" type="presParOf" srcId="{F4EFEE50-29BD-DD49-A351-5C4CE04D000B}" destId="{A5B4622F-F5B9-F94D-B952-794C461F219C}" srcOrd="1" destOrd="0" presId="urn:microsoft.com/office/officeart/2005/8/layout/pyramid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98DEEC-6AC7-5B47-AB82-DA80CAB97260}">
      <dsp:nvSpPr>
        <dsp:cNvPr id="0" name=""/>
        <dsp:cNvSpPr/>
      </dsp:nvSpPr>
      <dsp:spPr>
        <a:xfrm rot="10800000">
          <a:off x="0" y="0"/>
          <a:ext cx="8229600" cy="1211089"/>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r>
            <a:rPr lang="en-US" sz="6500" kern="1200" dirty="0" smtClean="0">
              <a:latin typeface="Arial"/>
              <a:cs typeface="Arial"/>
            </a:rPr>
            <a:t>Macro</a:t>
          </a:r>
          <a:endParaRPr lang="en-US" sz="6500" kern="1200" dirty="0">
            <a:latin typeface="Arial"/>
            <a:cs typeface="Arial"/>
          </a:endParaRPr>
        </a:p>
      </dsp:txBody>
      <dsp:txXfrm rot="-10800000">
        <a:off x="1440179" y="0"/>
        <a:ext cx="5349240" cy="1211089"/>
      </dsp:txXfrm>
    </dsp:sp>
    <dsp:sp modelId="{A529E22B-028B-2A42-902B-00980BE9B597}">
      <dsp:nvSpPr>
        <dsp:cNvPr id="0" name=""/>
        <dsp:cNvSpPr/>
      </dsp:nvSpPr>
      <dsp:spPr>
        <a:xfrm rot="10800000">
          <a:off x="1371599" y="1211089"/>
          <a:ext cx="5486400" cy="1211089"/>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r>
            <a:rPr lang="en-US" sz="6500" kern="1200" dirty="0" err="1" smtClean="0">
              <a:latin typeface="Arial"/>
              <a:cs typeface="Arial"/>
            </a:rPr>
            <a:t>Meso</a:t>
          </a:r>
          <a:endParaRPr lang="en-US" sz="6500" kern="1200" dirty="0">
            <a:latin typeface="Arial"/>
            <a:cs typeface="Arial"/>
          </a:endParaRPr>
        </a:p>
      </dsp:txBody>
      <dsp:txXfrm rot="-10800000">
        <a:off x="2331719" y="1211089"/>
        <a:ext cx="3566160" cy="1211089"/>
      </dsp:txXfrm>
    </dsp:sp>
    <dsp:sp modelId="{33CB9EF3-ED43-794D-8E87-F73C51865C59}">
      <dsp:nvSpPr>
        <dsp:cNvPr id="0" name=""/>
        <dsp:cNvSpPr/>
      </dsp:nvSpPr>
      <dsp:spPr>
        <a:xfrm rot="10800000">
          <a:off x="2743199" y="2422178"/>
          <a:ext cx="2743200" cy="1211089"/>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82550" tIns="82550" rIns="82550" bIns="82550" numCol="1" spcCol="1270" anchor="ctr" anchorCtr="0">
          <a:noAutofit/>
        </a:bodyPr>
        <a:lstStyle/>
        <a:p>
          <a:pPr lvl="0" algn="ctr" defTabSz="2889250">
            <a:lnSpc>
              <a:spcPct val="90000"/>
            </a:lnSpc>
            <a:spcBef>
              <a:spcPct val="0"/>
            </a:spcBef>
            <a:spcAft>
              <a:spcPct val="35000"/>
            </a:spcAft>
          </a:pPr>
          <a:r>
            <a:rPr lang="en-US" sz="6500" kern="1200" dirty="0" smtClean="0">
              <a:latin typeface="Arial"/>
              <a:cs typeface="Arial"/>
            </a:rPr>
            <a:t>Micro</a:t>
          </a:r>
          <a:endParaRPr lang="en-US" sz="6500" kern="1200" dirty="0">
            <a:latin typeface="Arial"/>
            <a:cs typeface="Arial"/>
          </a:endParaRPr>
        </a:p>
      </dsp:txBody>
      <dsp:txXfrm rot="-10800000">
        <a:off x="2743199" y="2422178"/>
        <a:ext cx="2743200" cy="1211089"/>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98DEEC-6AC7-5B47-AB82-DA80CAB97260}">
      <dsp:nvSpPr>
        <dsp:cNvPr id="0" name=""/>
        <dsp:cNvSpPr/>
      </dsp:nvSpPr>
      <dsp:spPr>
        <a:xfrm rot="10800000">
          <a:off x="0" y="0"/>
          <a:ext cx="8229600" cy="908316"/>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sz="3600" kern="1200" dirty="0" smtClean="0">
              <a:latin typeface="Arial"/>
              <a:cs typeface="Arial"/>
            </a:rPr>
            <a:t>Global</a:t>
          </a:r>
          <a:endParaRPr lang="en-US" sz="3600" kern="1200" dirty="0">
            <a:latin typeface="Arial"/>
            <a:cs typeface="Arial"/>
          </a:endParaRPr>
        </a:p>
      </dsp:txBody>
      <dsp:txXfrm rot="-10800000">
        <a:off x="1440179" y="0"/>
        <a:ext cx="5349240" cy="908316"/>
      </dsp:txXfrm>
    </dsp:sp>
    <dsp:sp modelId="{A529E22B-028B-2A42-902B-00980BE9B597}">
      <dsp:nvSpPr>
        <dsp:cNvPr id="0" name=""/>
        <dsp:cNvSpPr/>
      </dsp:nvSpPr>
      <dsp:spPr>
        <a:xfrm rot="10800000">
          <a:off x="1028700" y="908316"/>
          <a:ext cx="6172199" cy="908316"/>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sz="3600" kern="1200" dirty="0" smtClean="0">
              <a:latin typeface="Arial"/>
              <a:cs typeface="Arial"/>
            </a:rPr>
            <a:t>Systemic</a:t>
          </a:r>
          <a:endParaRPr lang="en-US" sz="3600" kern="1200" dirty="0">
            <a:latin typeface="Arial"/>
            <a:cs typeface="Arial"/>
          </a:endParaRPr>
        </a:p>
      </dsp:txBody>
      <dsp:txXfrm rot="-10800000">
        <a:off x="2108834" y="908316"/>
        <a:ext cx="4011930" cy="908316"/>
      </dsp:txXfrm>
    </dsp:sp>
    <dsp:sp modelId="{33CB9EF3-ED43-794D-8E87-F73C51865C59}">
      <dsp:nvSpPr>
        <dsp:cNvPr id="0" name=""/>
        <dsp:cNvSpPr/>
      </dsp:nvSpPr>
      <dsp:spPr>
        <a:xfrm rot="10800000">
          <a:off x="2057400" y="1816633"/>
          <a:ext cx="4114800" cy="908316"/>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sz="3600" kern="1200" dirty="0" smtClean="0">
              <a:latin typeface="Arial"/>
              <a:cs typeface="Arial"/>
            </a:rPr>
            <a:t>Domestic</a:t>
          </a:r>
          <a:endParaRPr lang="en-US" sz="3600" kern="1200" dirty="0">
            <a:latin typeface="Arial"/>
            <a:cs typeface="Arial"/>
          </a:endParaRPr>
        </a:p>
      </dsp:txBody>
      <dsp:txXfrm rot="-10800000">
        <a:off x="2777489" y="1816633"/>
        <a:ext cx="2674620" cy="908316"/>
      </dsp:txXfrm>
    </dsp:sp>
    <dsp:sp modelId="{B6CDC6A3-EB59-BF43-A743-C1A373805577}">
      <dsp:nvSpPr>
        <dsp:cNvPr id="0" name=""/>
        <dsp:cNvSpPr/>
      </dsp:nvSpPr>
      <dsp:spPr>
        <a:xfrm rot="10800000">
          <a:off x="3086099" y="2724950"/>
          <a:ext cx="2057400" cy="908316"/>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45720" tIns="45720" rIns="45720" bIns="45720" numCol="1" spcCol="1270" anchor="ctr" anchorCtr="0">
          <a:noAutofit/>
        </a:bodyPr>
        <a:lstStyle/>
        <a:p>
          <a:pPr lvl="0" algn="ctr" defTabSz="1600200">
            <a:lnSpc>
              <a:spcPct val="90000"/>
            </a:lnSpc>
            <a:spcBef>
              <a:spcPct val="0"/>
            </a:spcBef>
            <a:spcAft>
              <a:spcPct val="35000"/>
            </a:spcAft>
          </a:pPr>
          <a:r>
            <a:rPr lang="en-US" sz="3600" kern="1200" dirty="0" smtClean="0">
              <a:latin typeface="Arial"/>
              <a:cs typeface="Arial"/>
            </a:rPr>
            <a:t>Individual</a:t>
          </a:r>
          <a:endParaRPr lang="en-US" sz="3600" kern="1200" dirty="0">
            <a:latin typeface="Arial"/>
            <a:cs typeface="Arial"/>
          </a:endParaRPr>
        </a:p>
      </dsp:txBody>
      <dsp:txXfrm rot="-10800000">
        <a:off x="3086099" y="2724950"/>
        <a:ext cx="2057400" cy="908316"/>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998DEEC-6AC7-5B47-AB82-DA80CAB97260}">
      <dsp:nvSpPr>
        <dsp:cNvPr id="0" name=""/>
        <dsp:cNvSpPr/>
      </dsp:nvSpPr>
      <dsp:spPr>
        <a:xfrm rot="10800000">
          <a:off x="0" y="0"/>
          <a:ext cx="8229600" cy="1211089"/>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en-US" sz="4800" kern="1200" dirty="0" smtClean="0">
              <a:latin typeface="Arial"/>
              <a:cs typeface="Arial"/>
            </a:rPr>
            <a:t>Systemic</a:t>
          </a:r>
          <a:endParaRPr lang="en-US" sz="4800" kern="1200" dirty="0">
            <a:latin typeface="Arial"/>
            <a:cs typeface="Arial"/>
          </a:endParaRPr>
        </a:p>
      </dsp:txBody>
      <dsp:txXfrm rot="-10800000">
        <a:off x="1440179" y="0"/>
        <a:ext cx="5349240" cy="1211089"/>
      </dsp:txXfrm>
    </dsp:sp>
    <dsp:sp modelId="{C90EFA38-EC35-E847-B621-E7EA0064A4B8}">
      <dsp:nvSpPr>
        <dsp:cNvPr id="0" name=""/>
        <dsp:cNvSpPr/>
      </dsp:nvSpPr>
      <dsp:spPr>
        <a:xfrm rot="10800000">
          <a:off x="1371599" y="1211089"/>
          <a:ext cx="5486400" cy="1211089"/>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en-US" sz="4800" kern="1200" dirty="0" smtClean="0">
              <a:latin typeface="Arial"/>
              <a:cs typeface="Arial"/>
            </a:rPr>
            <a:t>Ecological</a:t>
          </a:r>
          <a:endParaRPr lang="en-US" sz="4800" kern="1200" dirty="0">
            <a:latin typeface="Arial"/>
            <a:cs typeface="Arial"/>
          </a:endParaRPr>
        </a:p>
      </dsp:txBody>
      <dsp:txXfrm rot="-10800000">
        <a:off x="2331719" y="1211089"/>
        <a:ext cx="3566160" cy="1211089"/>
      </dsp:txXfrm>
    </dsp:sp>
    <dsp:sp modelId="{E63E90F3-045B-734F-BE41-E42F1637152B}">
      <dsp:nvSpPr>
        <dsp:cNvPr id="0" name=""/>
        <dsp:cNvSpPr/>
      </dsp:nvSpPr>
      <dsp:spPr>
        <a:xfrm rot="10800000">
          <a:off x="2743199" y="2422178"/>
          <a:ext cx="2743200" cy="1211089"/>
        </a:xfrm>
        <a:prstGeom prst="trapezoid">
          <a:avLst>
            <a:gd name="adj" fmla="val 113253"/>
          </a:avLst>
        </a:prstGeom>
        <a:solidFill>
          <a:schemeClr val="lt1"/>
        </a:solidFill>
        <a:ln w="25400" cap="flat" cmpd="sng" algn="ctr">
          <a:solidFill>
            <a:schemeClr val="dk1"/>
          </a:solidFill>
          <a:prstDash val="solid"/>
        </a:ln>
        <a:effectLst/>
      </dsp:spPr>
      <dsp:style>
        <a:lnRef idx="2">
          <a:schemeClr val="dk1"/>
        </a:lnRef>
        <a:fillRef idx="1">
          <a:schemeClr val="lt1"/>
        </a:fillRef>
        <a:effectRef idx="0">
          <a:schemeClr val="dk1"/>
        </a:effectRef>
        <a:fontRef idx="minor">
          <a:schemeClr val="dk1"/>
        </a:fontRef>
      </dsp:style>
      <dsp:txBody>
        <a:bodyPr spcFirstLastPara="0" vert="horz" wrap="square" lIns="60960" tIns="60960" rIns="60960" bIns="60960" numCol="1" spcCol="1270" anchor="ctr" anchorCtr="0">
          <a:noAutofit/>
        </a:bodyPr>
        <a:lstStyle/>
        <a:p>
          <a:pPr lvl="0" algn="ctr" defTabSz="2133600">
            <a:lnSpc>
              <a:spcPct val="90000"/>
            </a:lnSpc>
            <a:spcBef>
              <a:spcPct val="0"/>
            </a:spcBef>
            <a:spcAft>
              <a:spcPct val="35000"/>
            </a:spcAft>
          </a:pPr>
          <a:r>
            <a:rPr lang="en-US" sz="4800" kern="1200" dirty="0" smtClean="0">
              <a:latin typeface="Arial"/>
              <a:cs typeface="Arial"/>
            </a:rPr>
            <a:t>Individual</a:t>
          </a:r>
        </a:p>
      </dsp:txBody>
      <dsp:txXfrm rot="-10800000">
        <a:off x="2743199" y="2422178"/>
        <a:ext cx="2743200" cy="1211089"/>
      </dsp:txXfrm>
    </dsp:sp>
  </dsp:spTree>
</dsp:drawing>
</file>

<file path=ppt/diagrams/layout1.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2.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layout3.xml><?xml version="1.0" encoding="utf-8"?>
<dgm:layoutDef xmlns:dgm="http://schemas.openxmlformats.org/drawingml/2006/diagram" xmlns:a="http://schemas.openxmlformats.org/drawingml/2006/main" uniqueId="urn:microsoft.com/office/officeart/2005/8/layout/pyramid3">
  <dgm:title val=""/>
  <dgm:desc val=""/>
  <dgm:catLst>
    <dgm:cat type="pyramid" pri="2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animLvl val="lvl"/>
      <dgm:resizeHandles val="exact"/>
    </dgm:varLst>
    <dgm:choose name="Name1">
      <dgm:if name="Name2" func="var" arg="dir" op="equ" val="norm">
        <dgm:alg type="pyra">
          <dgm:param type="linDir" val="fromT"/>
          <dgm:param type="txDir" val="fromT"/>
          <dgm:param type="pyraAcctPos" val="aft"/>
          <dgm:param type="pyraAcctTxMar" val="step"/>
          <dgm:param type="pyraAcctBkgdNode" val="acctBkgd"/>
          <dgm:param type="pyraAcctTxNode" val="acctTx"/>
          <dgm:param type="pyraLvlNode" val="level"/>
        </dgm:alg>
      </dgm:if>
      <dgm:else name="Name3">
        <dgm:alg type="pyra">
          <dgm:param type="linDir" val="fromT"/>
          <dgm:param type="txDir" val="fromT"/>
          <dgm:param type="pyraAcctPos" val="bef"/>
          <dgm:param type="pyraAcctTxMar" val="step"/>
          <dgm:param type="pyraAcctBkgdNode" val="acctBkgd"/>
          <dgm:param type="pyraAcctTxNode" val="acctTx"/>
          <dgm:param type="pyraLvlNode" val="level"/>
        </dgm:alg>
      </dgm:else>
    </dgm:choose>
    <dgm:shape xmlns:r="http://schemas.openxmlformats.org/officeDocument/2006/relationships" r:blip="">
      <dgm:adjLst/>
    </dgm:shape>
    <dgm:presOf/>
    <dgm:choose name="Name4">
      <dgm:if name="Name5" axis="root des" ptType="all node" func="maxDepth" op="gte" val="2">
        <dgm:constrLst>
          <dgm:constr type="primFontSz" for="des" forName="levelTx" op="equ"/>
          <dgm:constr type="secFontSz" for="des" forName="acctTx" op="equ"/>
          <dgm:constr type="pyraAcctRatio" val="0.32"/>
        </dgm:constrLst>
      </dgm:if>
      <dgm:else name="Name6">
        <dgm:constrLst>
          <dgm:constr type="primFontSz" for="des" forName="levelTx" op="equ"/>
          <dgm:constr type="secFontSz" for="des" forName="acctTx" op="equ"/>
          <dgm:constr type="pyraAcctRatio"/>
        </dgm:constrLst>
      </dgm:else>
    </dgm:choose>
    <dgm:ruleLst/>
    <dgm:forEach name="Name7" axis="ch" ptType="node">
      <dgm:layoutNode name="Name8">
        <dgm:alg type="composite">
          <dgm:param type="horzAlign" val="none"/>
        </dgm:alg>
        <dgm:shape xmlns:r="http://schemas.openxmlformats.org/officeDocument/2006/relationships" r:blip="">
          <dgm:adjLst/>
        </dgm:shape>
        <dgm:presOf/>
        <dgm:choose name="Name9">
          <dgm:if name="Name10" axis="self" ptType="node" func="revPos" op="equ" val="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dgm:constr type="h" for="ch" forName="levelTx" refType="h" refFor="ch" refForName="level"/>
            </dgm:constrLst>
          </dgm:if>
          <dgm:else name="Name11">
            <dgm:constrLst>
              <dgm:constr type="ctrX" for="ch" forName="acctBkgd" val="1"/>
              <dgm:constr type="ctrY" for="ch" forName="acctBkgd" val="1"/>
              <dgm:constr type="w" for="ch" forName="acctBkgd" val="1"/>
              <dgm:constr type="h" for="ch" forName="acctBkgd" val="1"/>
              <dgm:constr type="ctrX" for="ch" forName="acctTx" val="1"/>
              <dgm:constr type="ctrY" for="ch" forName="acctTx" val="1"/>
              <dgm:constr type="w" for="ch" forName="acctTx" val="1"/>
              <dgm:constr type="h" for="ch" forName="acctTx" val="1"/>
              <dgm:constr type="ctrX" for="ch" forName="level" val="1"/>
              <dgm:constr type="ctrY" for="ch" forName="level" val="1"/>
              <dgm:constr type="w" for="ch" forName="level" val="1"/>
              <dgm:constr type="h" for="ch" forName="level" val="1"/>
              <dgm:constr type="ctrX" for="ch" forName="levelTx" refType="ctrX" refFor="ch" refForName="level"/>
              <dgm:constr type="ctrY" for="ch" forName="levelTx" refType="ctrY" refFor="ch" refForName="level"/>
              <dgm:constr type="w" for="ch" forName="levelTx" refType="w" refFor="ch" refForName="level" fact="0.65"/>
              <dgm:constr type="h" for="ch" forName="levelTx" refType="h" refFor="ch" refForName="level"/>
            </dgm:constrLst>
          </dgm:else>
        </dgm:choose>
        <dgm:ruleLst/>
        <dgm:choose name="Name12">
          <dgm:if name="Name13" axis="ch" ptType="node" func="cnt" op="gte" val="1">
            <dgm:layoutNode name="acctBkgd" styleLbl="alignAcc1">
              <dgm:alg type="sp"/>
              <dgm:shape xmlns:r="http://schemas.openxmlformats.org/officeDocument/2006/relationships" type="nonIsoscelesTrapezoid" r:blip="">
                <dgm:adjLst/>
              </dgm:shape>
              <dgm:presOf axis="des" ptType="node"/>
              <dgm:constrLst/>
              <dgm:ruleLst/>
            </dgm:layoutNode>
            <dgm:layoutNode name="acctTx" styleLbl="alignAcc1">
              <dgm:varLst>
                <dgm:bulletEnabled val="1"/>
              </dgm:varLst>
              <dgm:alg type="tx">
                <dgm:param type="stBulletLvl" val="1"/>
                <dgm:param type="txAnchorVertCh" val="t"/>
              </dgm:alg>
              <dgm:shape xmlns:r="http://schemas.openxmlformats.org/officeDocument/2006/relationships" type="nonIsoscelesTrapezoid" r:blip="" hideGeom="1">
                <dgm:adjLst/>
              </dgm:shape>
              <dgm:presOf axis="des" ptType="node"/>
              <dgm:constrLst>
                <dgm:constr type="secFontSz" val="65"/>
                <dgm:constr type="primFontSz" refType="secFontSz"/>
                <dgm:constr type="tMarg" refType="secFontSz" fact="0.3"/>
                <dgm:constr type="bMarg" refType="secFontSz" fact="0.3"/>
                <dgm:constr type="lMarg" refType="secFontSz" fact="0.3"/>
                <dgm:constr type="rMarg" refType="secFontSz" fact="0.3"/>
              </dgm:constrLst>
              <dgm:ruleLst>
                <dgm:rule type="secFontSz" val="5" fact="NaN" max="NaN"/>
              </dgm:ruleLst>
            </dgm:layoutNode>
          </dgm:if>
          <dgm:else name="Name14"/>
        </dgm:choose>
        <dgm:layoutNode name="level">
          <dgm:varLst>
            <dgm:chMax val="1"/>
            <dgm:bulletEnabled val="1"/>
          </dgm:varLst>
          <dgm:alg type="sp"/>
          <dgm:shape xmlns:r="http://schemas.openxmlformats.org/officeDocument/2006/relationships" type="trapezoid" r:blip="">
            <dgm:adjLst/>
          </dgm:shape>
          <dgm:presOf axis="self"/>
          <dgm:constrLst>
            <dgm:constr type="h" val="500"/>
            <dgm:constr type="w" val="1"/>
          </dgm:constrLst>
          <dgm:ruleLst/>
        </dgm:layoutNode>
        <dgm:layoutNode name="levelTx" styleLbl="revTx">
          <dgm:varLst>
            <dgm:chMax val="1"/>
            <dgm:bulletEnabled val="1"/>
          </dgm:varLst>
          <dgm:alg type="tx"/>
          <dgm:shape xmlns:r="http://schemas.openxmlformats.org/officeDocument/2006/relationships" type="rect" r:blip="" hideGeom="1">
            <dgm:adjLst/>
          </dgm:shape>
          <dgm:presOf axis="self"/>
          <dgm:constrLst>
            <dgm:constr type="tMarg" refType="primFontSz" fact="0.1"/>
            <dgm:constr type="bMarg" refType="primFontSz" fact="0.1"/>
            <dgm:constr type="lMarg" refType="primFontSz" fact="0.1"/>
            <dgm:constr type="rMarg" refType="primFontSz" fact="0.1"/>
            <dgm:constr type="primFontSz" val="65"/>
          </dgm:constrLst>
          <dgm:ruleLst>
            <dgm:rule type="primFontSz" val="5" fact="NaN" max="NaN"/>
          </dgm:ruleLst>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0.gif>
</file>

<file path=ppt/media/image11.gif>
</file>

<file path=ppt/media/image2.gif>
</file>

<file path=ppt/media/image3.gif>
</file>

<file path=ppt/media/image4.gif>
</file>

<file path=ppt/media/image5.gif>
</file>

<file path=ppt/media/image6.jpe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GB"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AECCAEB-7496-4C12-9A08-526B0D813A46}" type="datetimeFigureOut">
              <a:rPr lang="en-GB" smtClean="0"/>
              <a:pPr/>
              <a:t>26/09/16</a:t>
            </a:fld>
            <a:endParaRPr lang="en-GB"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n-GB"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GB"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3EE8D4E6-F64F-4999-AC2A-A008E685C045}" type="slidenum">
              <a:rPr lang="en-GB" smtClean="0"/>
              <a:pPr/>
              <a:t>‹#›</a:t>
            </a:fld>
            <a:endParaRPr lang="en-GB" dirty="0"/>
          </a:p>
        </p:txBody>
      </p:sp>
    </p:spTree>
    <p:extLst>
      <p:ext uri="{BB962C8B-B14F-4D97-AF65-F5344CB8AC3E}">
        <p14:creationId xmlns:p14="http://schemas.microsoft.com/office/powerpoint/2010/main" val="42122462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library.college.police.uk/HeritageScripts/Hapi.dll/search2?searchterm=c53500&amp;Fields=Z&amp;Media=%23&amp;Bool=AND" TargetMode="External"/><Relationship Id="rId4" Type="http://schemas.openxmlformats.org/officeDocument/2006/relationships/hyperlink" Target="http://library.college.police.uk/HeritageScripts/Hapi.dll/search2?searchterm=c53508&amp;Fields=Z&amp;Media=%23&amp;Bool=AND" TargetMode="External"/><Relationship Id="rId5" Type="http://schemas.openxmlformats.org/officeDocument/2006/relationships/hyperlink" Target="http://library.college.police.uk/HeritageScripts/Hapi.dll/search2?searchterm=c53509&amp;Fields=Z&amp;Media=%23&amp;Bool=AND" TargetMode="External"/><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200" b="1" i="0" kern="1200" dirty="0" smtClean="0">
                <a:solidFill>
                  <a:schemeClr val="tx1"/>
                </a:solidFill>
                <a:effectLst/>
                <a:latin typeface="+mn-lt"/>
                <a:ea typeface="+mn-ea"/>
                <a:cs typeface="+mn-cs"/>
              </a:rPr>
              <a:t>Review 1</a:t>
            </a:r>
            <a:r>
              <a:rPr lang="en-GB" sz="1200" b="0" i="0" kern="1200" dirty="0" smtClean="0">
                <a:solidFill>
                  <a:schemeClr val="tx1"/>
                </a:solidFill>
                <a:effectLst/>
                <a:latin typeface="+mn-lt"/>
                <a:ea typeface="+mn-ea"/>
                <a:cs typeface="+mn-cs"/>
              </a:rPr>
              <a:t>: </a:t>
            </a:r>
            <a:r>
              <a:rPr lang="en-GB" sz="1200" b="0" i="0" kern="1200" dirty="0" err="1" smtClean="0">
                <a:solidFill>
                  <a:schemeClr val="tx1"/>
                </a:solidFill>
                <a:effectLst/>
                <a:latin typeface="+mn-lt"/>
                <a:ea typeface="+mn-ea"/>
                <a:cs typeface="+mn-cs"/>
              </a:rPr>
              <a:t>Erke</a:t>
            </a:r>
            <a:r>
              <a:rPr lang="en-GB" sz="1200" b="0" i="0" kern="1200" dirty="0" smtClean="0">
                <a:solidFill>
                  <a:schemeClr val="tx1"/>
                </a:solidFill>
                <a:effectLst/>
                <a:latin typeface="+mn-lt"/>
                <a:ea typeface="+mn-ea"/>
                <a:cs typeface="+mn-cs"/>
              </a:rPr>
              <a:t> A., </a:t>
            </a:r>
            <a:r>
              <a:rPr lang="en-GB" sz="1200" b="0" i="0" kern="1200" dirty="0" err="1" smtClean="0">
                <a:solidFill>
                  <a:schemeClr val="tx1"/>
                </a:solidFill>
                <a:effectLst/>
                <a:latin typeface="+mn-lt"/>
                <a:ea typeface="+mn-ea"/>
                <a:cs typeface="+mn-cs"/>
              </a:rPr>
              <a:t>Goldenbeld</a:t>
            </a:r>
            <a:r>
              <a:rPr lang="en-GB" sz="1200" b="0" i="0" kern="1200" dirty="0" smtClean="0">
                <a:solidFill>
                  <a:schemeClr val="tx1"/>
                </a:solidFill>
                <a:effectLst/>
                <a:latin typeface="+mn-lt"/>
                <a:ea typeface="+mn-ea"/>
                <a:cs typeface="+mn-cs"/>
              </a:rPr>
              <a:t> C. &amp; </a:t>
            </a:r>
            <a:r>
              <a:rPr lang="en-GB" sz="1200" b="0" i="0" kern="1200" dirty="0" err="1" smtClean="0">
                <a:solidFill>
                  <a:schemeClr val="tx1"/>
                </a:solidFill>
                <a:effectLst/>
                <a:latin typeface="+mn-lt"/>
                <a:ea typeface="+mn-ea"/>
                <a:cs typeface="+mn-cs"/>
              </a:rPr>
              <a:t>Vaa</a:t>
            </a:r>
            <a:r>
              <a:rPr lang="en-GB" sz="1200" b="0" i="0" kern="1200" dirty="0" smtClean="0">
                <a:solidFill>
                  <a:schemeClr val="tx1"/>
                </a:solidFill>
                <a:effectLst/>
                <a:latin typeface="+mn-lt"/>
                <a:ea typeface="+mn-ea"/>
                <a:cs typeface="+mn-cs"/>
              </a:rPr>
              <a:t> T.: (2009), </a:t>
            </a:r>
            <a:r>
              <a:rPr lang="en-GB" sz="1200" b="1" i="0" u="none" strike="noStrike" kern="1200" dirty="0" smtClean="0">
                <a:solidFill>
                  <a:schemeClr val="tx1"/>
                </a:solidFill>
                <a:effectLst/>
                <a:latin typeface="+mn-lt"/>
                <a:ea typeface="+mn-ea"/>
                <a:cs typeface="+mn-cs"/>
                <a:hlinkClick r:id="rId3"/>
              </a:rPr>
              <a:t>The effects of drink-driving checkpoints on crashes – A meta-analysis</a:t>
            </a:r>
            <a:r>
              <a:rPr lang="en-GB" sz="1200" b="0" i="0" kern="1200" dirty="0" smtClean="0">
                <a:solidFill>
                  <a:schemeClr val="tx1"/>
                </a:solidFill>
                <a:effectLst/>
                <a:latin typeface="+mn-lt"/>
                <a:ea typeface="+mn-ea"/>
                <a:cs typeface="+mn-cs"/>
              </a:rPr>
              <a:t>, Accident Analysis and Prevention, 41: 5; 914-923</a:t>
            </a:r>
          </a:p>
          <a:p>
            <a:r>
              <a:rPr lang="en-GB" sz="1200" b="1" i="0" kern="1200" dirty="0" smtClean="0">
                <a:solidFill>
                  <a:schemeClr val="tx1"/>
                </a:solidFill>
                <a:effectLst/>
                <a:latin typeface="+mn-lt"/>
                <a:ea typeface="+mn-ea"/>
                <a:cs typeface="+mn-cs"/>
              </a:rPr>
              <a:t>Review 2</a:t>
            </a:r>
            <a:r>
              <a:rPr lang="en-GB" sz="1200" b="0" i="0" kern="1200" dirty="0" smtClean="0">
                <a:solidFill>
                  <a:schemeClr val="tx1"/>
                </a:solidFill>
                <a:effectLst/>
                <a:latin typeface="+mn-lt"/>
                <a:ea typeface="+mn-ea"/>
                <a:cs typeface="+mn-cs"/>
              </a:rPr>
              <a:t>: Bergen G., </a:t>
            </a:r>
            <a:r>
              <a:rPr lang="en-GB" sz="1200" b="0" i="0" kern="1200" dirty="0" err="1" smtClean="0">
                <a:solidFill>
                  <a:schemeClr val="tx1"/>
                </a:solidFill>
                <a:effectLst/>
                <a:latin typeface="+mn-lt"/>
                <a:ea typeface="+mn-ea"/>
                <a:cs typeface="+mn-cs"/>
              </a:rPr>
              <a:t>Pitan</a:t>
            </a:r>
            <a:r>
              <a:rPr lang="en-GB" sz="1200" b="0" i="0" kern="1200" dirty="0" smtClean="0">
                <a:solidFill>
                  <a:schemeClr val="tx1"/>
                </a:solidFill>
                <a:effectLst/>
                <a:latin typeface="+mn-lt"/>
                <a:ea typeface="+mn-ea"/>
                <a:cs typeface="+mn-cs"/>
              </a:rPr>
              <a:t> A., </a:t>
            </a:r>
            <a:r>
              <a:rPr lang="en-GB" sz="1200" b="0" i="0" kern="1200" dirty="0" err="1" smtClean="0">
                <a:solidFill>
                  <a:schemeClr val="tx1"/>
                </a:solidFill>
                <a:effectLst/>
                <a:latin typeface="+mn-lt"/>
                <a:ea typeface="+mn-ea"/>
                <a:cs typeface="+mn-cs"/>
              </a:rPr>
              <a:t>Qu</a:t>
            </a:r>
            <a:r>
              <a:rPr lang="en-GB" sz="1200" b="0" i="0" kern="1200" dirty="0" smtClean="0">
                <a:solidFill>
                  <a:schemeClr val="tx1"/>
                </a:solidFill>
                <a:effectLst/>
                <a:latin typeface="+mn-lt"/>
                <a:ea typeface="+mn-ea"/>
                <a:cs typeface="+mn-cs"/>
              </a:rPr>
              <a:t> S., </a:t>
            </a:r>
            <a:r>
              <a:rPr lang="en-GB" sz="1200" b="0" i="0" kern="1200" dirty="0" err="1" smtClean="0">
                <a:solidFill>
                  <a:schemeClr val="tx1"/>
                </a:solidFill>
                <a:effectLst/>
                <a:latin typeface="+mn-lt"/>
                <a:ea typeface="+mn-ea"/>
                <a:cs typeface="+mn-cs"/>
              </a:rPr>
              <a:t>Shults</a:t>
            </a:r>
            <a:r>
              <a:rPr lang="en-GB" sz="1200" b="0" i="0" kern="1200" dirty="0" smtClean="0">
                <a:solidFill>
                  <a:schemeClr val="tx1"/>
                </a:solidFill>
                <a:effectLst/>
                <a:latin typeface="+mn-lt"/>
                <a:ea typeface="+mn-ea"/>
                <a:cs typeface="+mn-cs"/>
              </a:rPr>
              <a:t> R., </a:t>
            </a:r>
            <a:r>
              <a:rPr lang="en-GB" sz="1200" b="0" i="0" kern="1200" dirty="0" err="1" smtClean="0">
                <a:solidFill>
                  <a:schemeClr val="tx1"/>
                </a:solidFill>
                <a:effectLst/>
                <a:latin typeface="+mn-lt"/>
                <a:ea typeface="+mn-ea"/>
                <a:cs typeface="+mn-cs"/>
              </a:rPr>
              <a:t>Chattopadhyay</a:t>
            </a:r>
            <a:r>
              <a:rPr lang="en-GB" sz="1200" b="0" i="0" kern="1200" dirty="0" smtClean="0">
                <a:solidFill>
                  <a:schemeClr val="tx1"/>
                </a:solidFill>
                <a:effectLst/>
                <a:latin typeface="+mn-lt"/>
                <a:ea typeface="+mn-ea"/>
                <a:cs typeface="+mn-cs"/>
              </a:rPr>
              <a:t> S., Elder R., Sleet D., Coleman H., Compton R., Nichols J., Clymer J., Calvert W., and CPSTF: (2014), </a:t>
            </a:r>
            <a:r>
              <a:rPr lang="en-GB" sz="1200" b="1" i="0" u="none" strike="noStrike" kern="1200" dirty="0" smtClean="0">
                <a:solidFill>
                  <a:schemeClr val="tx1"/>
                </a:solidFill>
                <a:effectLst/>
                <a:latin typeface="+mn-lt"/>
                <a:ea typeface="+mn-ea"/>
                <a:cs typeface="+mn-cs"/>
                <a:hlinkClick r:id="rId4"/>
              </a:rPr>
              <a:t>Publicized Sobriety Checkpoint Programmes: A Community Guide Systematic Review</a:t>
            </a:r>
            <a:r>
              <a:rPr lang="en-GB" sz="1200" b="0" i="0" kern="1200" dirty="0" smtClean="0">
                <a:solidFill>
                  <a:schemeClr val="tx1"/>
                </a:solidFill>
                <a:effectLst/>
                <a:latin typeface="+mn-lt"/>
                <a:ea typeface="+mn-ea"/>
                <a:cs typeface="+mn-cs"/>
              </a:rPr>
              <a:t>, American Journal of Preventive Medicine, 46:5; 529-539​</a:t>
            </a:r>
          </a:p>
          <a:p>
            <a:r>
              <a:rPr lang="en-GB" sz="1200" b="1" i="0" kern="1200" dirty="0" smtClean="0">
                <a:solidFill>
                  <a:schemeClr val="tx1"/>
                </a:solidFill>
                <a:effectLst/>
                <a:latin typeface="+mn-lt"/>
                <a:ea typeface="+mn-ea"/>
                <a:cs typeface="+mn-cs"/>
              </a:rPr>
              <a:t>Review 3: </a:t>
            </a:r>
            <a:r>
              <a:rPr lang="en-GB" sz="1200" b="0" i="0" kern="1200" dirty="0" smtClean="0">
                <a:solidFill>
                  <a:schemeClr val="tx1"/>
                </a:solidFill>
                <a:effectLst/>
                <a:latin typeface="+mn-lt"/>
                <a:ea typeface="+mn-ea"/>
                <a:cs typeface="+mn-cs"/>
              </a:rPr>
              <a:t>Elder R., </a:t>
            </a:r>
            <a:r>
              <a:rPr lang="en-GB" sz="1200" b="0" i="0" kern="1200" dirty="0" err="1" smtClean="0">
                <a:solidFill>
                  <a:schemeClr val="tx1"/>
                </a:solidFill>
                <a:effectLst/>
                <a:latin typeface="+mn-lt"/>
                <a:ea typeface="+mn-ea"/>
                <a:cs typeface="+mn-cs"/>
              </a:rPr>
              <a:t>Shults</a:t>
            </a:r>
            <a:r>
              <a:rPr lang="en-GB" sz="1200" b="0" i="0" kern="1200" dirty="0" smtClean="0">
                <a:solidFill>
                  <a:schemeClr val="tx1"/>
                </a:solidFill>
                <a:effectLst/>
                <a:latin typeface="+mn-lt"/>
                <a:ea typeface="+mn-ea"/>
                <a:cs typeface="+mn-cs"/>
              </a:rPr>
              <a:t> R., Sleet D., Nichols J., </a:t>
            </a:r>
            <a:r>
              <a:rPr lang="en-GB" sz="1200" b="0" i="0" kern="1200" dirty="0" err="1" smtClean="0">
                <a:solidFill>
                  <a:schemeClr val="tx1"/>
                </a:solidFill>
                <a:effectLst/>
                <a:latin typeface="+mn-lt"/>
                <a:ea typeface="+mn-ea"/>
                <a:cs typeface="+mn-cs"/>
              </a:rPr>
              <a:t>Zaza</a:t>
            </a:r>
            <a:r>
              <a:rPr lang="en-GB" sz="1200" b="0" i="0" kern="1200" dirty="0" smtClean="0">
                <a:solidFill>
                  <a:schemeClr val="tx1"/>
                </a:solidFill>
                <a:effectLst/>
                <a:latin typeface="+mn-lt"/>
                <a:ea typeface="+mn-ea"/>
                <a:cs typeface="+mn-cs"/>
              </a:rPr>
              <a:t> S. &amp; Thompson R.: (2002), </a:t>
            </a:r>
            <a:r>
              <a:rPr lang="en-GB" sz="1200" b="1" i="0" u="none" strike="noStrike" kern="1200" dirty="0" smtClean="0">
                <a:solidFill>
                  <a:schemeClr val="tx1"/>
                </a:solidFill>
                <a:effectLst/>
                <a:latin typeface="+mn-lt"/>
                <a:ea typeface="+mn-ea"/>
                <a:cs typeface="+mn-cs"/>
                <a:hlinkClick r:id="rId5"/>
              </a:rPr>
              <a:t>Effectiveness of Sobriety Checkpoints for Reducing Alcohol-Involved Crashes</a:t>
            </a:r>
            <a:r>
              <a:rPr lang="en-GB" sz="1200" b="0" i="0" kern="1200" dirty="0" smtClean="0">
                <a:solidFill>
                  <a:schemeClr val="tx1"/>
                </a:solidFill>
                <a:effectLst/>
                <a:latin typeface="+mn-lt"/>
                <a:ea typeface="+mn-ea"/>
                <a:cs typeface="+mn-cs"/>
              </a:rPr>
              <a:t>, Traffic Injury Prevention, 3:4; 266-274 </a:t>
            </a:r>
          </a:p>
          <a:p>
            <a:endParaRPr lang="en-GB"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11</a:t>
            </a:fld>
            <a:endParaRPr lang="en-GB" dirty="0"/>
          </a:p>
        </p:txBody>
      </p:sp>
    </p:spTree>
    <p:extLst>
      <p:ext uri="{BB962C8B-B14F-4D97-AF65-F5344CB8AC3E}">
        <p14:creationId xmlns:p14="http://schemas.microsoft.com/office/powerpoint/2010/main" val="93794857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Paradigm:</a:t>
            </a:r>
            <a:r>
              <a:rPr lang="en-GB" baseline="0" dirty="0" smtClean="0"/>
              <a:t> an analytic lens, a way of viewing the world and a framework from which to understand the human experience (Kuhn, 1962).</a:t>
            </a:r>
            <a:endParaRPr lang="en-GB"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15</a:t>
            </a:fld>
            <a:endParaRPr lang="en-GB" dirty="0"/>
          </a:p>
        </p:txBody>
      </p:sp>
    </p:spTree>
    <p:extLst>
      <p:ext uri="{BB962C8B-B14F-4D97-AF65-F5344CB8AC3E}">
        <p14:creationId xmlns:p14="http://schemas.microsoft.com/office/powerpoint/2010/main" val="93794857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King, G., </a:t>
            </a:r>
            <a:r>
              <a:rPr lang="en-US" dirty="0" err="1" smtClean="0"/>
              <a:t>Keohane</a:t>
            </a:r>
            <a:r>
              <a:rPr lang="en-US" dirty="0" smtClean="0"/>
              <a:t>, R. O., &amp; </a:t>
            </a:r>
            <a:r>
              <a:rPr lang="en-US" dirty="0" err="1" smtClean="0"/>
              <a:t>Verba</a:t>
            </a:r>
            <a:r>
              <a:rPr lang="en-US" dirty="0" smtClean="0"/>
              <a:t>, S. (1994). Designing social inquiry: Scientific inference in qualitative research. Princeton university press.</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22</a:t>
            </a:fld>
            <a:endParaRPr lang="en-GB" dirty="0"/>
          </a:p>
        </p:txBody>
      </p:sp>
    </p:spTree>
    <p:extLst>
      <p:ext uri="{BB962C8B-B14F-4D97-AF65-F5344CB8AC3E}">
        <p14:creationId xmlns:p14="http://schemas.microsoft.com/office/powerpoint/2010/main" val="42522135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1" name="Slide Image Placeholder 1"/>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5602"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90000"/>
              </a:lnSpc>
            </a:pPr>
            <a:r>
              <a:rPr lang="en-US" smtClean="0">
                <a:ea typeface="ＭＳ Ｐゴシック" pitchFamily="34" charset="-128"/>
              </a:rPr>
              <a:t>What does it mean to think about questions in a systematic way? Just means you take a structured approach. You can adopt various frameworks, and I will talk about different frameworks in a bit, but first let</a:t>
            </a:r>
            <a:r>
              <a:rPr lang="ja-JP" altLang="en-US" smtClean="0">
                <a:ea typeface="ＭＳ Ｐゴシック" pitchFamily="34" charset="-128"/>
              </a:rPr>
              <a:t>’</a:t>
            </a:r>
            <a:r>
              <a:rPr lang="en-US" altLang="ja-JP" smtClean="0">
                <a:ea typeface="ＭＳ Ｐゴシック" pitchFamily="34" charset="-128"/>
              </a:rPr>
              <a:t>s look at an overview of the research process from a systematic approach. Normally, in academic research you start out with a theory, however in industry this is often an issue or problem given to you by stakeholders. Does anyone have an example? *use example* If not then we</a:t>
            </a:r>
            <a:r>
              <a:rPr lang="ja-JP" altLang="en-US" smtClean="0">
                <a:ea typeface="ＭＳ Ｐゴシック" pitchFamily="34" charset="-128"/>
              </a:rPr>
              <a:t>’</a:t>
            </a:r>
            <a:r>
              <a:rPr lang="en-US" altLang="ja-JP" smtClean="0">
                <a:ea typeface="ＭＳ Ｐゴシック" pitchFamily="34" charset="-128"/>
              </a:rPr>
              <a:t>re going with a theory. Okay so my theory is that segregated cycle lanes are good. If my theory is correct, then I will recommend building more segregated cycle lanes. If it is not correct then this may be a waste of resources, and cause unnecessary trouble. So I need to find out if my theory is correct or not. To do this, I will have to break this theory into basic concepts. To do this we need to identify the important variables, and break the question down into simple, measurable concepts. So for example how would I turn the theory of segregated cycle lanes are good into measurable elements. I can think about how I would measure the good-ness. Let</a:t>
            </a:r>
            <a:r>
              <a:rPr lang="ja-JP" altLang="en-US" smtClean="0">
                <a:ea typeface="ＭＳ Ｐゴシック" pitchFamily="34" charset="-128"/>
              </a:rPr>
              <a:t>’</a:t>
            </a:r>
            <a:r>
              <a:rPr lang="en-US" altLang="ja-JP" smtClean="0">
                <a:ea typeface="ＭＳ Ｐゴシック" pitchFamily="34" charset="-128"/>
              </a:rPr>
              <a:t>s say that the aim is to increase people who cycle to work, then these lanes are good if they increase the number of new cyclists on the road. So then from this I formulate my hypothesis, which is a testable statement. So the hypothesis here is: </a:t>
            </a:r>
            <a:r>
              <a:rPr lang="ja-JP" altLang="en-US" smtClean="0">
                <a:ea typeface="ＭＳ Ｐゴシック" pitchFamily="34" charset="-128"/>
              </a:rPr>
              <a:t>“</a:t>
            </a:r>
            <a:r>
              <a:rPr lang="en-US" altLang="ja-JP" smtClean="0">
                <a:ea typeface="ＭＳ Ｐゴシック" pitchFamily="34" charset="-128"/>
              </a:rPr>
              <a:t>segregated cycle lanes increase the number of new cyclists who commute to work</a:t>
            </a:r>
            <a:r>
              <a:rPr lang="ja-JP" altLang="en-US" smtClean="0">
                <a:ea typeface="ＭＳ Ｐゴシック" pitchFamily="34" charset="-128"/>
              </a:rPr>
              <a:t>”</a:t>
            </a:r>
            <a:r>
              <a:rPr lang="en-US" altLang="ja-JP" smtClean="0">
                <a:ea typeface="ＭＳ Ｐゴシック" pitchFamily="34" charset="-128"/>
              </a:rPr>
              <a:t>. So the aim of research then is to examine the validity of this hypothesis. Is it true? To examine this we need to collect data, and then analyse and interpret this data in order to make conclusions. How would you collect data for this? Set up a study// questionnaire// many ways. This stage is the one that you have to focus on a lot, and where you must be sure that you are asking the correct questions, in order to be able to produce answers. Anyway once you have analysed your data you can either accept or reject your hypothesis, and on the basis of that make new theories and ask new questions. So there are various approaches you can take to this. </a:t>
            </a:r>
            <a:endParaRPr lang="en-GB" smtClean="0">
              <a:ea typeface="ＭＳ Ｐゴシック" pitchFamily="34" charset="-128"/>
            </a:endParaRPr>
          </a:p>
        </p:txBody>
      </p:sp>
      <p:sp>
        <p:nvSpPr>
          <p:cNvPr id="25603"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fld id="{7C660775-019B-4E73-A4AE-BE86DB74E932}" type="slidenum">
              <a:rPr lang="en-US" sz="1200"/>
              <a:pPr eaLnBrk="1" hangingPunct="1"/>
              <a:t>35</a:t>
            </a:fld>
            <a:endParaRPr lang="en-US" sz="12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Adapted from: </a:t>
            </a:r>
            <a:r>
              <a:rPr lang="en-US" dirty="0" err="1" smtClean="0"/>
              <a:t>Torraco</a:t>
            </a:r>
            <a:r>
              <a:rPr lang="en-US" dirty="0" smtClean="0"/>
              <a:t>, R. J. “Theory-Building Research Methods.” In Swanson R. A. and E. F. Holton III , editors. Human Resource Development Handbook: Linking Research and Practice. (San Francisco, CA: </a:t>
            </a:r>
            <a:r>
              <a:rPr lang="en-US" dirty="0" err="1" smtClean="0"/>
              <a:t>Berrett</a:t>
            </a:r>
            <a:r>
              <a:rPr lang="en-US" dirty="0" smtClean="0"/>
              <a:t>-Koehler, 1997): pp. 114-137; </a:t>
            </a:r>
            <a:r>
              <a:rPr lang="en-US" dirty="0" err="1" smtClean="0"/>
              <a:t>Jacard</a:t>
            </a:r>
            <a:r>
              <a:rPr lang="en-US" dirty="0" smtClean="0"/>
              <a:t>, James and Jacob Jacoby. Theory Construction and Model-Building Skills: A Practical Guide for Social Scientists. New York: Guilford, 2010; Sutton, Robert I. and Barry M. </a:t>
            </a:r>
            <a:r>
              <a:rPr lang="en-US" dirty="0" err="1" smtClean="0"/>
              <a:t>Staw</a:t>
            </a:r>
            <a:r>
              <a:rPr lang="en-US" dirty="0" smtClean="0"/>
              <a:t>. “What Theory is Not.” Administrative Science Quarterly 40 (September 1995): 371-384.</a:t>
            </a:r>
          </a:p>
          <a:p>
            <a:endParaRPr lang="en-US" dirty="0" smtClean="0"/>
          </a:p>
          <a:p>
            <a:r>
              <a:rPr lang="en-US" dirty="0" smtClean="0"/>
              <a:t>Cherry, Kendra. Introduction to Research Methods: Theory and Hypothesis. </a:t>
            </a:r>
            <a:r>
              <a:rPr lang="en-US" dirty="0" err="1" smtClean="0"/>
              <a:t>About.com</a:t>
            </a:r>
            <a:r>
              <a:rPr lang="en-US" dirty="0" smtClean="0"/>
              <a:t> Psychology; </a:t>
            </a:r>
            <a:r>
              <a:rPr lang="en-US" dirty="0" err="1" smtClean="0"/>
              <a:t>Gezae</a:t>
            </a:r>
            <a:r>
              <a:rPr lang="en-US" dirty="0" smtClean="0"/>
              <a:t>, Michael et al. Welcome Presentation on Hypothesis. </a:t>
            </a:r>
            <a:r>
              <a:rPr lang="en-US" dirty="0" err="1" smtClean="0"/>
              <a:t>Slideshare</a:t>
            </a:r>
            <a:r>
              <a:rPr lang="en-US" dirty="0" smtClean="0"/>
              <a:t> presentation.</a:t>
            </a:r>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36</a:t>
            </a:fld>
            <a:endParaRPr lang="en-GB" dirty="0"/>
          </a:p>
        </p:txBody>
      </p:sp>
    </p:spTree>
    <p:extLst>
      <p:ext uri="{BB962C8B-B14F-4D97-AF65-F5344CB8AC3E}">
        <p14:creationId xmlns:p14="http://schemas.microsoft.com/office/powerpoint/2010/main" val="12793874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Alvesson</a:t>
            </a:r>
            <a:r>
              <a:rPr lang="en-US" dirty="0" smtClean="0"/>
              <a:t>, M., &amp; Sandberg, J. (2013). Constructing research questions: Doing interesting research. Sage.</a:t>
            </a:r>
          </a:p>
          <a:p>
            <a:r>
              <a:rPr lang="en-US" dirty="0" smtClean="0"/>
              <a:t>Chicago	</a:t>
            </a:r>
          </a:p>
          <a:p>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38</a:t>
            </a:fld>
            <a:endParaRPr lang="en-GB" dirty="0"/>
          </a:p>
        </p:txBody>
      </p:sp>
    </p:spTree>
    <p:extLst>
      <p:ext uri="{BB962C8B-B14F-4D97-AF65-F5344CB8AC3E}">
        <p14:creationId xmlns:p14="http://schemas.microsoft.com/office/powerpoint/2010/main" val="127938745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Reynolds, R. Larry. Ways of Knowing. Alternative Microeconomics. Part 1, Chapter 3. Boise State University; The Theory-Method Relationship. S-Cool Revision. United Kingdom.</a:t>
            </a:r>
          </a:p>
          <a:p>
            <a:endParaRPr lang="en-US" dirty="0" smtClean="0"/>
          </a:p>
          <a:p>
            <a:endParaRPr lang="en-US" dirty="0"/>
          </a:p>
        </p:txBody>
      </p:sp>
      <p:sp>
        <p:nvSpPr>
          <p:cNvPr id="4" name="Slide Number Placeholder 3"/>
          <p:cNvSpPr>
            <a:spLocks noGrp="1"/>
          </p:cNvSpPr>
          <p:nvPr>
            <p:ph type="sldNum" sz="quarter" idx="10"/>
          </p:nvPr>
        </p:nvSpPr>
        <p:spPr/>
        <p:txBody>
          <a:bodyPr/>
          <a:lstStyle/>
          <a:p>
            <a:fld id="{3EE8D4E6-F64F-4999-AC2A-A008E685C045}" type="slidenum">
              <a:rPr lang="en-GB" smtClean="0"/>
              <a:pPr/>
              <a:t>44</a:t>
            </a:fld>
            <a:endParaRPr lang="en-GB" dirty="0"/>
          </a:p>
        </p:txBody>
      </p:sp>
    </p:spTree>
    <p:extLst>
      <p:ext uri="{BB962C8B-B14F-4D97-AF65-F5344CB8AC3E}">
        <p14:creationId xmlns:p14="http://schemas.microsoft.com/office/powerpoint/2010/main" val="5095684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emf"/></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467544" y="2130425"/>
            <a:ext cx="7772400" cy="1470025"/>
          </a:xfrm>
        </p:spPr>
        <p:txBody>
          <a:bodyPr/>
          <a:lstStyle>
            <a:lvl1pPr>
              <a:defRPr sz="3200" b="1">
                <a:latin typeface="Arial" pitchFamily="34" charset="0"/>
                <a:cs typeface="Arial" pitchFamily="34" charset="0"/>
              </a:defRPr>
            </a:lvl1pPr>
          </a:lstStyle>
          <a:p>
            <a:r>
              <a:rPr lang="en-US" dirty="0" smtClean="0"/>
              <a:t>Click to edit Master title style</a:t>
            </a:r>
            <a:endParaRPr lang="en-GB" dirty="0"/>
          </a:p>
        </p:txBody>
      </p:sp>
      <p:sp>
        <p:nvSpPr>
          <p:cNvPr id="3" name="Subtitle 2"/>
          <p:cNvSpPr>
            <a:spLocks noGrp="1"/>
          </p:cNvSpPr>
          <p:nvPr>
            <p:ph type="subTitle" idx="1"/>
          </p:nvPr>
        </p:nvSpPr>
        <p:spPr>
          <a:xfrm>
            <a:off x="467544" y="3886200"/>
            <a:ext cx="6400800" cy="1752600"/>
          </a:xfrm>
        </p:spPr>
        <p:txBody>
          <a:bodyPr/>
          <a:lstStyle>
            <a:lvl1pPr marL="0" indent="0" algn="l">
              <a:buNone/>
              <a:defRPr sz="2800">
                <a:solidFill>
                  <a:schemeClr val="tx1">
                    <a:tint val="75000"/>
                  </a:schemeClr>
                </a:solidFill>
                <a:latin typeface="Arial" pitchFamily="34" charset="0"/>
                <a:cs typeface="Aria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Master subtitle style</a:t>
            </a:r>
            <a:endParaRPr lang="en-GB" dirty="0"/>
          </a:p>
        </p:txBody>
      </p:sp>
      <p:sp>
        <p:nvSpPr>
          <p:cNvPr id="4" name="Date Placeholder 3"/>
          <p:cNvSpPr>
            <a:spLocks noGrp="1"/>
          </p:cNvSpPr>
          <p:nvPr>
            <p:ph type="dt" sz="half" idx="10"/>
          </p:nvPr>
        </p:nvSpPr>
        <p:spPr/>
        <p:txBody>
          <a:bodyPr/>
          <a:lstStyle>
            <a:lvl1pPr>
              <a:defRPr/>
            </a:lvl1pPr>
          </a:lstStyle>
          <a:p>
            <a:fld id="{EC7AB759-530A-46AC-842F-B07144F002F9}" type="datetimeFigureOut">
              <a:rPr lang="en-GB"/>
              <a:pPr/>
              <a:t>26/09/16</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10AD8A0A-4898-40BF-9009-4DA7E611EAC1}"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lvl1pPr>
          </a:lstStyle>
          <a:p>
            <a:r>
              <a:rPr lang="en-US" dirty="0" smtClean="0"/>
              <a:t>Click to edit Master title style</a:t>
            </a:r>
            <a:endParaRPr lang="en-GB" dirty="0"/>
          </a:p>
        </p:txBody>
      </p:sp>
      <p:sp>
        <p:nvSpPr>
          <p:cNvPr id="3" name="Vertical Text Placeholder 2"/>
          <p:cNvSpPr>
            <a:spLocks noGrp="1"/>
          </p:cNvSpPr>
          <p:nvPr>
            <p:ph type="body" orient="vert" idx="1"/>
          </p:nvPr>
        </p:nvSpPr>
        <p:spPr/>
        <p:txBody>
          <a:bodyPr vert="eaVert"/>
          <a:lstStyle>
            <a:lvl1pPr>
              <a:defRPr sz="3200"/>
            </a:lvl1pPr>
            <a:lvl2pPr>
              <a:defRPr sz="2800"/>
            </a:lvl2pPr>
            <a:lvl3pPr>
              <a:defRPr sz="2800"/>
            </a:lvl3pPr>
            <a:lvl4pPr>
              <a:defRPr sz="2800"/>
            </a:lvl4pPr>
            <a:lvl5pPr>
              <a:defRPr sz="28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98FF8105-8845-4543-9ED8-9E57E8E42CB7}" type="datetimeFigureOut">
              <a:rPr lang="en-GB"/>
              <a:pPr/>
              <a:t>26/09/16</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58FF8E4D-CDF4-4B1F-BD52-35BFB528DB87}" type="slidenum">
              <a:rPr lang="en-GB"/>
              <a:pPr/>
              <a:t>‹#›</a:t>
            </a:fld>
            <a:endParaRPr lang="en-GB"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1556792"/>
            <a:ext cx="2057400" cy="4569371"/>
          </a:xfrm>
        </p:spPr>
        <p:txBody>
          <a:bodyPr vert="eaVert"/>
          <a:lstStyle>
            <a:lvl1pPr>
              <a:defRPr sz="3200"/>
            </a:lvl1pPr>
          </a:lstStyle>
          <a:p>
            <a:r>
              <a:rPr lang="en-US" dirty="0" smtClean="0"/>
              <a:t>Click to edit Master title style</a:t>
            </a:r>
            <a:endParaRPr lang="en-GB" dirty="0"/>
          </a:p>
        </p:txBody>
      </p:sp>
      <p:sp>
        <p:nvSpPr>
          <p:cNvPr id="3" name="Vertical Text Placeholder 2"/>
          <p:cNvSpPr>
            <a:spLocks noGrp="1"/>
          </p:cNvSpPr>
          <p:nvPr>
            <p:ph type="body" orient="vert" idx="1"/>
          </p:nvPr>
        </p:nvSpPr>
        <p:spPr>
          <a:xfrm>
            <a:off x="457200" y="1556792"/>
            <a:ext cx="6019800" cy="4569371"/>
          </a:xfrm>
        </p:spPr>
        <p:txBody>
          <a:bodyPr vert="eaVert"/>
          <a:lstStyle>
            <a:lvl1pPr>
              <a:defRPr sz="2800"/>
            </a:lvl1pPr>
            <a:lvl2pPr>
              <a:defRPr sz="2400"/>
            </a:lvl2pPr>
            <a:lvl3pPr>
              <a:defRPr sz="2400"/>
            </a:lvl3pPr>
            <a:lvl4pPr>
              <a:defRPr sz="2400"/>
            </a:lvl4pPr>
            <a:lvl5pPr>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08976883-B614-42E6-9595-363FA777B038}" type="datetimeFigureOut">
              <a:rPr lang="en-GB"/>
              <a:pPr/>
              <a:t>26/09/16</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86915344-E335-44E9-ACDC-CB4826450486}" type="slidenum">
              <a:rPr lang="en-GB"/>
              <a:pPr/>
              <a:t>‹#›</a:t>
            </a:fld>
            <a:endParaRPr lang="en-GB"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3200"/>
            </a:lvl1pPr>
          </a:lstStyle>
          <a:p>
            <a:r>
              <a:rPr lang="en-US" smtClean="0"/>
              <a:t>Click to edit Master title style</a:t>
            </a:r>
            <a:endParaRPr lang="en-GB"/>
          </a:p>
        </p:txBody>
      </p:sp>
      <p:sp>
        <p:nvSpPr>
          <p:cNvPr id="3" name="Content Placeholder 2"/>
          <p:cNvSpPr>
            <a:spLocks noGrp="1"/>
          </p:cNvSpPr>
          <p:nvPr>
            <p:ph idx="1"/>
          </p:nvPr>
        </p:nvSpPr>
        <p:spPr>
          <a:xfrm>
            <a:off x="395536" y="2492896"/>
            <a:ext cx="8229600" cy="3633267"/>
          </a:xfrm>
        </p:spPr>
        <p:txBody>
          <a:bodyPr/>
          <a:lstStyle>
            <a:lvl1pPr>
              <a:defRPr sz="2800"/>
            </a:lvl1pPr>
            <a:lvl2pPr>
              <a:defRPr sz="2400"/>
            </a:lvl2pPr>
            <a:lvl3pPr>
              <a:defRPr sz="2400"/>
            </a:lvl3pPr>
            <a:lvl4pPr>
              <a:defRPr sz="2400"/>
            </a:lvl4pPr>
            <a:lvl5pPr>
              <a:defRPr sz="2400"/>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Date Placeholder 3"/>
          <p:cNvSpPr>
            <a:spLocks noGrp="1"/>
          </p:cNvSpPr>
          <p:nvPr>
            <p:ph type="dt" sz="half" idx="10"/>
          </p:nvPr>
        </p:nvSpPr>
        <p:spPr/>
        <p:txBody>
          <a:bodyPr/>
          <a:lstStyle>
            <a:lvl1pPr>
              <a:defRPr/>
            </a:lvl1pPr>
          </a:lstStyle>
          <a:p>
            <a:fld id="{222B6232-AB33-4513-9527-F98CEC472D23}" type="datetimeFigureOut">
              <a:rPr lang="en-GB" smtClean="0"/>
              <a:pPr/>
              <a:t>26/09/16</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F758A139-7ABE-46A1-B082-C2C77667394C}"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95536" y="4406900"/>
            <a:ext cx="7772400" cy="1362075"/>
          </a:xfrm>
        </p:spPr>
        <p:txBody>
          <a:bodyPr anchor="t"/>
          <a:lstStyle>
            <a:lvl1pPr algn="l">
              <a:defRPr sz="4000" b="1" cap="all"/>
            </a:lvl1pPr>
          </a:lstStyle>
          <a:p>
            <a:r>
              <a:rPr lang="en-US" dirty="0" smtClean="0"/>
              <a:t>Click to edit Master title style</a:t>
            </a:r>
            <a:endParaRPr lang="en-GB" dirty="0"/>
          </a:p>
        </p:txBody>
      </p:sp>
      <p:sp>
        <p:nvSpPr>
          <p:cNvPr id="3" name="Text Placeholder 2"/>
          <p:cNvSpPr>
            <a:spLocks noGrp="1"/>
          </p:cNvSpPr>
          <p:nvPr>
            <p:ph type="body" idx="1"/>
          </p:nvPr>
        </p:nvSpPr>
        <p:spPr>
          <a:xfrm>
            <a:off x="395536"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lvl1pPr>
              <a:defRPr/>
            </a:lvl1pPr>
          </a:lstStyle>
          <a:p>
            <a:fld id="{445CD916-7149-4247-856D-87DAB39295C7}" type="datetimeFigureOut">
              <a:rPr lang="en-GB"/>
              <a:pPr/>
              <a:t>26/09/16</a:t>
            </a:fld>
            <a:endParaRPr lang="en-GB" dirty="0"/>
          </a:p>
        </p:txBody>
      </p:sp>
      <p:sp>
        <p:nvSpPr>
          <p:cNvPr id="5" name="Footer Placeholder 4"/>
          <p:cNvSpPr>
            <a:spLocks noGrp="1"/>
          </p:cNvSpPr>
          <p:nvPr>
            <p:ph type="ftr" sz="quarter" idx="11"/>
          </p:nvPr>
        </p:nvSpPr>
        <p:spPr/>
        <p:txBody>
          <a:bodyPr/>
          <a:lstStyle>
            <a:lvl1pPr>
              <a:defRPr/>
            </a:lvl1pPr>
          </a:lstStyle>
          <a:p>
            <a:endParaRPr lang="en-GB" dirty="0"/>
          </a:p>
        </p:txBody>
      </p:sp>
      <p:sp>
        <p:nvSpPr>
          <p:cNvPr id="6" name="Slide Number Placeholder 5"/>
          <p:cNvSpPr>
            <a:spLocks noGrp="1"/>
          </p:cNvSpPr>
          <p:nvPr>
            <p:ph type="sldNum" sz="quarter" idx="12"/>
          </p:nvPr>
        </p:nvSpPr>
        <p:spPr/>
        <p:txBody>
          <a:bodyPr/>
          <a:lstStyle>
            <a:lvl1pPr>
              <a:defRPr/>
            </a:lvl1pPr>
          </a:lstStyle>
          <a:p>
            <a:fld id="{13ACF840-035C-411F-BA81-AF7A8ED78138}" type="slidenum">
              <a:rPr lang="en-GB"/>
              <a:pPr/>
              <a:t>‹#›</a:t>
            </a:fld>
            <a:endParaRPr lang="en-GB" dirty="0"/>
          </a:p>
        </p:txBody>
      </p:sp>
      <p:pic>
        <p:nvPicPr>
          <p:cNvPr id="7" name="Picture 5" descr="TAB_col_white_background.eps"/>
          <p:cNvPicPr>
            <a:picLocks noChangeAspect="1"/>
          </p:cNvPicPr>
          <p:nvPr userDrawn="1"/>
        </p:nvPicPr>
        <p:blipFill>
          <a:blip r:embed="rId2" cstate="print"/>
          <a:srcRect/>
          <a:stretch>
            <a:fillRect/>
          </a:stretch>
        </p:blipFill>
        <p:spPr bwMode="auto">
          <a:xfrm>
            <a:off x="523875" y="509588"/>
            <a:ext cx="1663700" cy="711200"/>
          </a:xfrm>
          <a:prstGeom prst="rect">
            <a:avLst/>
          </a:prstGeom>
          <a:noFill/>
          <a:ln w="9525">
            <a:noFill/>
            <a:miter lim="800000"/>
            <a:headEnd/>
            <a:tailEnd/>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3200"/>
            </a:lvl1pPr>
          </a:lstStyle>
          <a:p>
            <a:r>
              <a:rPr lang="en-US" dirty="0" smtClean="0"/>
              <a:t>Click to edit Master title style</a:t>
            </a:r>
            <a:endParaRPr lang="en-GB" dirty="0"/>
          </a:p>
        </p:txBody>
      </p:sp>
      <p:sp>
        <p:nvSpPr>
          <p:cNvPr id="3" name="Content Placeholder 2"/>
          <p:cNvSpPr>
            <a:spLocks noGrp="1"/>
          </p:cNvSpPr>
          <p:nvPr>
            <p:ph sz="half" idx="1"/>
          </p:nvPr>
        </p:nvSpPr>
        <p:spPr>
          <a:xfrm>
            <a:off x="395536" y="2492896"/>
            <a:ext cx="4038600" cy="3633267"/>
          </a:xfrm>
        </p:spPr>
        <p:txBody>
          <a:bodyPr/>
          <a:lstStyle>
            <a:lvl1pPr>
              <a:defRPr sz="2800" baseline="0"/>
            </a:lvl1pPr>
            <a:lvl2pPr>
              <a:defRPr sz="2400"/>
            </a:lvl2pPr>
            <a:lvl3pPr>
              <a:defRPr sz="2400"/>
            </a:lvl3pPr>
            <a:lvl4pPr>
              <a:defRPr sz="2400"/>
            </a:lvl4pPr>
            <a:lvl5pPr>
              <a:defRPr sz="2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4" name="Content Placeholder 3"/>
          <p:cNvSpPr>
            <a:spLocks noGrp="1"/>
          </p:cNvSpPr>
          <p:nvPr>
            <p:ph sz="half" idx="2"/>
          </p:nvPr>
        </p:nvSpPr>
        <p:spPr>
          <a:xfrm>
            <a:off x="4586536" y="2492896"/>
            <a:ext cx="4038600" cy="3633267"/>
          </a:xfrm>
        </p:spPr>
        <p:txBody>
          <a:bodyPr/>
          <a:lstStyle>
            <a:lvl1pPr>
              <a:defRPr sz="2800"/>
            </a:lvl1pPr>
            <a:lvl2pPr>
              <a:defRPr sz="2400"/>
            </a:lvl2pPr>
            <a:lvl3pPr>
              <a:defRPr sz="2400"/>
            </a:lvl3pPr>
            <a:lvl4pPr>
              <a:defRPr sz="2400"/>
            </a:lvl4pPr>
            <a:lvl5pPr>
              <a:defRPr sz="2400"/>
            </a:lvl5pPr>
            <a:lvl6pPr>
              <a:defRPr sz="1800"/>
            </a:lvl6pPr>
            <a:lvl7pPr>
              <a:defRPr sz="1800"/>
            </a:lvl7pPr>
            <a:lvl8pPr>
              <a:defRPr sz="1800"/>
            </a:lvl8pPr>
            <a:lvl9pPr>
              <a:defRPr sz="18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Date Placeholder 3"/>
          <p:cNvSpPr>
            <a:spLocks noGrp="1"/>
          </p:cNvSpPr>
          <p:nvPr>
            <p:ph type="dt" sz="half" idx="10"/>
          </p:nvPr>
        </p:nvSpPr>
        <p:spPr/>
        <p:txBody>
          <a:bodyPr/>
          <a:lstStyle>
            <a:lvl1pPr>
              <a:defRPr/>
            </a:lvl1pPr>
          </a:lstStyle>
          <a:p>
            <a:fld id="{9FD09641-23CB-4E80-A5B0-5F03D2E94610}" type="datetimeFigureOut">
              <a:rPr lang="en-GB"/>
              <a:pPr/>
              <a:t>26/09/16</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EF7FA264-F771-4264-8DF0-4BB7F0DA3C69}" type="slidenum">
              <a:rPr lang="en-GB"/>
              <a:pPr/>
              <a:t>‹#›</a:t>
            </a:fld>
            <a:endParaRPr lang="en-GB"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5842992" cy="1143000"/>
          </a:xfrm>
        </p:spPr>
        <p:txBody>
          <a:bodyPr/>
          <a:lstStyle>
            <a:lvl1pPr>
              <a:defRPr sz="2800"/>
            </a:lvl1pPr>
          </a:lstStyle>
          <a:p>
            <a:r>
              <a:rPr lang="en-US" dirty="0" smtClean="0"/>
              <a:t>Click to edit Master title style</a:t>
            </a:r>
            <a:endParaRPr lang="en-GB" dirty="0"/>
          </a:p>
        </p:txBody>
      </p:sp>
      <p:sp>
        <p:nvSpPr>
          <p:cNvPr id="3" name="Text Placeholder 2"/>
          <p:cNvSpPr>
            <a:spLocks noGrp="1"/>
          </p:cNvSpPr>
          <p:nvPr>
            <p:ph type="body" idx="1"/>
          </p:nvPr>
        </p:nvSpPr>
        <p:spPr>
          <a:xfrm>
            <a:off x="405880" y="2348880"/>
            <a:ext cx="4040188"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4" name="Content Placeholder 3"/>
          <p:cNvSpPr>
            <a:spLocks noGrp="1"/>
          </p:cNvSpPr>
          <p:nvPr>
            <p:ph sz="half" idx="2"/>
          </p:nvPr>
        </p:nvSpPr>
        <p:spPr>
          <a:xfrm>
            <a:off x="395536" y="3068959"/>
            <a:ext cx="4040188" cy="3057203"/>
          </a:xfrm>
        </p:spPr>
        <p:txBody>
          <a:bodyPr/>
          <a:lstStyle>
            <a:lvl1pPr>
              <a:defRPr sz="2400"/>
            </a:lvl1pPr>
            <a:lvl2pPr>
              <a:defRPr sz="2400"/>
            </a:lvl2pPr>
            <a:lvl3pPr>
              <a:defRPr sz="2400"/>
            </a:lvl3pPr>
            <a:lvl4pPr>
              <a:defRPr sz="2400"/>
            </a:lvl4pPr>
            <a:lvl5pPr>
              <a:defRPr sz="2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5" name="Text Placeholder 4"/>
          <p:cNvSpPr>
            <a:spLocks noGrp="1"/>
          </p:cNvSpPr>
          <p:nvPr>
            <p:ph type="body" sz="quarter" idx="3"/>
          </p:nvPr>
        </p:nvSpPr>
        <p:spPr>
          <a:xfrm>
            <a:off x="4582344" y="2348880"/>
            <a:ext cx="4041775" cy="639762"/>
          </a:xfrm>
        </p:spPr>
        <p:txBody>
          <a:bodyPr anchor="b"/>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smtClean="0"/>
              <a:t>Click to edit Master text styles</a:t>
            </a:r>
          </a:p>
        </p:txBody>
      </p:sp>
      <p:sp>
        <p:nvSpPr>
          <p:cNvPr id="6" name="Content Placeholder 5"/>
          <p:cNvSpPr>
            <a:spLocks noGrp="1"/>
          </p:cNvSpPr>
          <p:nvPr>
            <p:ph sz="quarter" idx="4"/>
          </p:nvPr>
        </p:nvSpPr>
        <p:spPr>
          <a:xfrm>
            <a:off x="4583361" y="3068960"/>
            <a:ext cx="4041775" cy="3057202"/>
          </a:xfrm>
        </p:spPr>
        <p:txBody>
          <a:bodyPr/>
          <a:lstStyle>
            <a:lvl1pPr>
              <a:defRPr sz="2400"/>
            </a:lvl1pPr>
            <a:lvl2pPr>
              <a:defRPr sz="2400"/>
            </a:lvl2pPr>
            <a:lvl3pPr>
              <a:defRPr sz="2400"/>
            </a:lvl3pPr>
            <a:lvl4pPr>
              <a:defRPr sz="2400"/>
            </a:lvl4pPr>
            <a:lvl5pPr>
              <a:defRPr sz="2400"/>
            </a:lvl5pPr>
            <a:lvl6pPr>
              <a:defRPr sz="1600"/>
            </a:lvl6pPr>
            <a:lvl7pPr>
              <a:defRPr sz="1600"/>
            </a:lvl7pPr>
            <a:lvl8pPr>
              <a:defRPr sz="1600"/>
            </a:lvl8pPr>
            <a:lvl9pPr>
              <a:defRPr sz="1600"/>
            </a:lvl9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a:p>
        </p:txBody>
      </p:sp>
      <p:sp>
        <p:nvSpPr>
          <p:cNvPr id="7" name="Date Placeholder 3"/>
          <p:cNvSpPr>
            <a:spLocks noGrp="1"/>
          </p:cNvSpPr>
          <p:nvPr>
            <p:ph type="dt" sz="half" idx="10"/>
          </p:nvPr>
        </p:nvSpPr>
        <p:spPr/>
        <p:txBody>
          <a:bodyPr/>
          <a:lstStyle>
            <a:lvl1pPr>
              <a:defRPr/>
            </a:lvl1pPr>
          </a:lstStyle>
          <a:p>
            <a:fld id="{3A9A4E03-F40B-4399-AC2E-A4C6E9D600B3}" type="datetimeFigureOut">
              <a:rPr lang="en-GB"/>
              <a:pPr/>
              <a:t>26/09/16</a:t>
            </a:fld>
            <a:endParaRPr lang="en-GB" dirty="0"/>
          </a:p>
        </p:txBody>
      </p:sp>
      <p:sp>
        <p:nvSpPr>
          <p:cNvPr id="8" name="Footer Placeholder 4"/>
          <p:cNvSpPr>
            <a:spLocks noGrp="1"/>
          </p:cNvSpPr>
          <p:nvPr>
            <p:ph type="ftr" sz="quarter" idx="11"/>
          </p:nvPr>
        </p:nvSpPr>
        <p:spPr/>
        <p:txBody>
          <a:bodyPr/>
          <a:lstStyle>
            <a:lvl1pPr>
              <a:defRPr/>
            </a:lvl1pPr>
          </a:lstStyle>
          <a:p>
            <a:endParaRPr lang="en-GB" dirty="0"/>
          </a:p>
        </p:txBody>
      </p:sp>
      <p:sp>
        <p:nvSpPr>
          <p:cNvPr id="9" name="Slide Number Placeholder 5"/>
          <p:cNvSpPr>
            <a:spLocks noGrp="1"/>
          </p:cNvSpPr>
          <p:nvPr>
            <p:ph type="sldNum" sz="quarter" idx="12"/>
          </p:nvPr>
        </p:nvSpPr>
        <p:spPr/>
        <p:txBody>
          <a:bodyPr/>
          <a:lstStyle>
            <a:lvl1pPr>
              <a:defRPr/>
            </a:lvl1pPr>
          </a:lstStyle>
          <a:p>
            <a:fld id="{8692BDDC-0BFC-44A0-A4BA-47C3E99EB1AA}" type="slidenum">
              <a:rPr lang="en-GB"/>
              <a:pPr/>
              <a:t>‹#›</a:t>
            </a:fld>
            <a:endParaRPr lang="en-GB"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sz="3200"/>
            </a:lvl1pPr>
          </a:lstStyle>
          <a:p>
            <a:r>
              <a:rPr lang="en-US" dirty="0" smtClean="0"/>
              <a:t>Click to edit Master title style</a:t>
            </a:r>
            <a:endParaRPr lang="en-GB" dirty="0"/>
          </a:p>
        </p:txBody>
      </p:sp>
      <p:sp>
        <p:nvSpPr>
          <p:cNvPr id="3" name="Date Placeholder 3"/>
          <p:cNvSpPr>
            <a:spLocks noGrp="1"/>
          </p:cNvSpPr>
          <p:nvPr>
            <p:ph type="dt" sz="half" idx="10"/>
          </p:nvPr>
        </p:nvSpPr>
        <p:spPr/>
        <p:txBody>
          <a:bodyPr/>
          <a:lstStyle>
            <a:lvl1pPr>
              <a:defRPr/>
            </a:lvl1pPr>
          </a:lstStyle>
          <a:p>
            <a:fld id="{CFE8F7DA-80EC-4CF7-AB7B-078F533B953B}" type="datetimeFigureOut">
              <a:rPr lang="en-GB"/>
              <a:pPr/>
              <a:t>26/09/16</a:t>
            </a:fld>
            <a:endParaRPr lang="en-GB" dirty="0"/>
          </a:p>
        </p:txBody>
      </p:sp>
      <p:sp>
        <p:nvSpPr>
          <p:cNvPr id="4" name="Footer Placeholder 4"/>
          <p:cNvSpPr>
            <a:spLocks noGrp="1"/>
          </p:cNvSpPr>
          <p:nvPr>
            <p:ph type="ftr" sz="quarter" idx="11"/>
          </p:nvPr>
        </p:nvSpPr>
        <p:spPr/>
        <p:txBody>
          <a:bodyPr/>
          <a:lstStyle>
            <a:lvl1pPr>
              <a:defRPr/>
            </a:lvl1pPr>
          </a:lstStyle>
          <a:p>
            <a:endParaRPr lang="en-GB" dirty="0"/>
          </a:p>
        </p:txBody>
      </p:sp>
      <p:sp>
        <p:nvSpPr>
          <p:cNvPr id="5" name="Slide Number Placeholder 5"/>
          <p:cNvSpPr>
            <a:spLocks noGrp="1"/>
          </p:cNvSpPr>
          <p:nvPr>
            <p:ph type="sldNum" sz="quarter" idx="12"/>
          </p:nvPr>
        </p:nvSpPr>
        <p:spPr/>
        <p:txBody>
          <a:bodyPr/>
          <a:lstStyle>
            <a:lvl1pPr>
              <a:defRPr/>
            </a:lvl1pPr>
          </a:lstStyle>
          <a:p>
            <a:fld id="{F74E6293-7DA2-4D9E-8605-5715E69AF2C7}" type="slidenum">
              <a:rPr lang="en-GB"/>
              <a:pPr/>
              <a:t>‹#›</a:t>
            </a:fld>
            <a:endParaRPr lang="en-GB"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3"/>
          <p:cNvSpPr>
            <a:spLocks noGrp="1"/>
          </p:cNvSpPr>
          <p:nvPr>
            <p:ph type="dt" sz="half" idx="10"/>
          </p:nvPr>
        </p:nvSpPr>
        <p:spPr/>
        <p:txBody>
          <a:bodyPr/>
          <a:lstStyle>
            <a:lvl1pPr>
              <a:defRPr/>
            </a:lvl1pPr>
          </a:lstStyle>
          <a:p>
            <a:fld id="{B1AE269B-21F6-4A71-848B-6E891C314B78}" type="datetimeFigureOut">
              <a:rPr lang="en-GB"/>
              <a:pPr/>
              <a:t>26/09/16</a:t>
            </a:fld>
            <a:endParaRPr lang="en-GB" dirty="0"/>
          </a:p>
        </p:txBody>
      </p:sp>
      <p:sp>
        <p:nvSpPr>
          <p:cNvPr id="3" name="Footer Placeholder 4"/>
          <p:cNvSpPr>
            <a:spLocks noGrp="1"/>
          </p:cNvSpPr>
          <p:nvPr>
            <p:ph type="ftr" sz="quarter" idx="11"/>
          </p:nvPr>
        </p:nvSpPr>
        <p:spPr/>
        <p:txBody>
          <a:bodyPr/>
          <a:lstStyle>
            <a:lvl1pPr>
              <a:defRPr/>
            </a:lvl1pPr>
          </a:lstStyle>
          <a:p>
            <a:endParaRPr lang="en-GB" dirty="0"/>
          </a:p>
        </p:txBody>
      </p:sp>
      <p:sp>
        <p:nvSpPr>
          <p:cNvPr id="4" name="Slide Number Placeholder 5"/>
          <p:cNvSpPr>
            <a:spLocks noGrp="1"/>
          </p:cNvSpPr>
          <p:nvPr>
            <p:ph type="sldNum" sz="quarter" idx="12"/>
          </p:nvPr>
        </p:nvSpPr>
        <p:spPr/>
        <p:txBody>
          <a:bodyPr/>
          <a:lstStyle>
            <a:lvl1pPr>
              <a:defRPr/>
            </a:lvl1pPr>
          </a:lstStyle>
          <a:p>
            <a:fld id="{32789173-A1D5-421E-B384-2A426DF314C2}" type="slidenum">
              <a:rPr lang="en-GB"/>
              <a:pPr/>
              <a:t>‹#›</a:t>
            </a:fld>
            <a:endParaRPr lang="en-GB"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95536" y="1186830"/>
            <a:ext cx="3008313" cy="1162050"/>
          </a:xfrm>
        </p:spPr>
        <p:txBody>
          <a:bodyPr anchor="b"/>
          <a:lstStyle>
            <a:lvl1pPr algn="l">
              <a:defRPr sz="3200" b="1"/>
            </a:lvl1pPr>
          </a:lstStyle>
          <a:p>
            <a:r>
              <a:rPr lang="en-US" dirty="0" smtClean="0"/>
              <a:t>Click to edit Master title style</a:t>
            </a:r>
            <a:endParaRPr lang="en-GB" dirty="0"/>
          </a:p>
        </p:txBody>
      </p:sp>
      <p:sp>
        <p:nvSpPr>
          <p:cNvPr id="3" name="Content Placeholder 2"/>
          <p:cNvSpPr>
            <a:spLocks noGrp="1"/>
          </p:cNvSpPr>
          <p:nvPr>
            <p:ph idx="1"/>
          </p:nvPr>
        </p:nvSpPr>
        <p:spPr>
          <a:xfrm>
            <a:off x="3575050" y="1196752"/>
            <a:ext cx="5111750" cy="4929411"/>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GB"/>
          </a:p>
        </p:txBody>
      </p:sp>
      <p:sp>
        <p:nvSpPr>
          <p:cNvPr id="4" name="Text Placeholder 3"/>
          <p:cNvSpPr>
            <a:spLocks noGrp="1"/>
          </p:cNvSpPr>
          <p:nvPr>
            <p:ph type="body" sz="half" idx="2"/>
          </p:nvPr>
        </p:nvSpPr>
        <p:spPr>
          <a:xfrm>
            <a:off x="457200" y="2420888"/>
            <a:ext cx="3008313" cy="3705275"/>
          </a:xfrm>
        </p:spPr>
        <p:txBody>
          <a:bodyPr/>
          <a:lstStyle>
            <a:lvl1pPr marL="0" indent="0">
              <a:buNone/>
              <a:defRPr sz="2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smtClean="0"/>
              <a:t>Click to edit Master text styles</a:t>
            </a:r>
          </a:p>
        </p:txBody>
      </p:sp>
      <p:sp>
        <p:nvSpPr>
          <p:cNvPr id="5" name="Date Placeholder 3"/>
          <p:cNvSpPr>
            <a:spLocks noGrp="1"/>
          </p:cNvSpPr>
          <p:nvPr>
            <p:ph type="dt" sz="half" idx="10"/>
          </p:nvPr>
        </p:nvSpPr>
        <p:spPr/>
        <p:txBody>
          <a:bodyPr/>
          <a:lstStyle>
            <a:lvl1pPr>
              <a:defRPr/>
            </a:lvl1pPr>
          </a:lstStyle>
          <a:p>
            <a:fld id="{B89648B1-3911-4AC2-8E3A-DF4A70CC86E7}" type="datetimeFigureOut">
              <a:rPr lang="en-GB"/>
              <a:pPr/>
              <a:t>26/09/16</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C853D388-5704-4C64-A883-D899E8570667}" type="slidenum">
              <a:rPr lang="en-GB"/>
              <a:pPr/>
              <a:t>‹#›</a:t>
            </a:fld>
            <a:endParaRPr lang="en-GB"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GB"/>
          </a:p>
        </p:txBody>
      </p:sp>
      <p:sp>
        <p:nvSpPr>
          <p:cNvPr id="3" name="Picture Placeholder 2"/>
          <p:cNvSpPr>
            <a:spLocks noGrp="1"/>
          </p:cNvSpPr>
          <p:nvPr>
            <p:ph type="pic" idx="1"/>
          </p:nvPr>
        </p:nvSpPr>
        <p:spPr>
          <a:xfrm>
            <a:off x="1792288" y="612775"/>
            <a:ext cx="5486400" cy="4114800"/>
          </a:xfrm>
        </p:spPr>
        <p:txBody>
          <a:bodyPr rtlCol="0">
            <a:normAutofit/>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GB" noProof="0" dirty="0" smtClean="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3"/>
          <p:cNvSpPr>
            <a:spLocks noGrp="1"/>
          </p:cNvSpPr>
          <p:nvPr>
            <p:ph type="dt" sz="half" idx="10"/>
          </p:nvPr>
        </p:nvSpPr>
        <p:spPr/>
        <p:txBody>
          <a:bodyPr/>
          <a:lstStyle>
            <a:lvl1pPr>
              <a:defRPr/>
            </a:lvl1pPr>
          </a:lstStyle>
          <a:p>
            <a:fld id="{62AAA9A3-945F-42AF-BCAE-8459AEA58868}" type="datetimeFigureOut">
              <a:rPr lang="en-GB"/>
              <a:pPr/>
              <a:t>26/09/16</a:t>
            </a:fld>
            <a:endParaRPr lang="en-GB" dirty="0"/>
          </a:p>
        </p:txBody>
      </p:sp>
      <p:sp>
        <p:nvSpPr>
          <p:cNvPr id="6" name="Footer Placeholder 4"/>
          <p:cNvSpPr>
            <a:spLocks noGrp="1"/>
          </p:cNvSpPr>
          <p:nvPr>
            <p:ph type="ftr" sz="quarter" idx="11"/>
          </p:nvPr>
        </p:nvSpPr>
        <p:spPr/>
        <p:txBody>
          <a:bodyPr/>
          <a:lstStyle>
            <a:lvl1pPr>
              <a:defRPr/>
            </a:lvl1pPr>
          </a:lstStyle>
          <a:p>
            <a:endParaRPr lang="en-GB" dirty="0"/>
          </a:p>
        </p:txBody>
      </p:sp>
      <p:sp>
        <p:nvSpPr>
          <p:cNvPr id="7" name="Slide Number Placeholder 5"/>
          <p:cNvSpPr>
            <a:spLocks noGrp="1"/>
          </p:cNvSpPr>
          <p:nvPr>
            <p:ph type="sldNum" sz="quarter" idx="12"/>
          </p:nvPr>
        </p:nvSpPr>
        <p:spPr/>
        <p:txBody>
          <a:bodyPr/>
          <a:lstStyle>
            <a:lvl1pPr>
              <a:defRPr/>
            </a:lvl1pPr>
          </a:lstStyle>
          <a:p>
            <a:fld id="{5E74E2F5-7E8D-47B8-82FB-3832A72B6BDB}" type="slidenum">
              <a:rPr lang="en-GB"/>
              <a:pPr/>
              <a:t>‹#›</a:t>
            </a:fld>
            <a:endParaRPr lang="en-GB"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3" Type="http://schemas.openxmlformats.org/officeDocument/2006/relationships/image" Target="../media/image1.emf"/><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67544" y="1268760"/>
            <a:ext cx="5842992" cy="11430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dirty="0" smtClean="0"/>
              <a:t>Click to edit Master title style</a:t>
            </a:r>
            <a:endParaRPr lang="en-GB" dirty="0" smtClean="0"/>
          </a:p>
        </p:txBody>
      </p:sp>
      <p:sp>
        <p:nvSpPr>
          <p:cNvPr id="1027" name="Text Placeholder 2"/>
          <p:cNvSpPr>
            <a:spLocks noGrp="1"/>
          </p:cNvSpPr>
          <p:nvPr>
            <p:ph type="body" idx="1"/>
          </p:nvPr>
        </p:nvSpPr>
        <p:spPr bwMode="auto">
          <a:xfrm>
            <a:off x="457200" y="2492896"/>
            <a:ext cx="8229600" cy="3633267"/>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GB" dirty="0" smtClean="0"/>
          </a:p>
        </p:txBody>
      </p:sp>
      <p:sp>
        <p:nvSpPr>
          <p:cNvPr id="4" name="Date Placeholder 3"/>
          <p:cNvSpPr>
            <a:spLocks noGrp="1"/>
          </p:cNvSpPr>
          <p:nvPr>
            <p:ph type="dt" sz="half" idx="2"/>
          </p:nvPr>
        </p:nvSpPr>
        <p:spPr>
          <a:xfrm>
            <a:off x="457200" y="6356350"/>
            <a:ext cx="2133600" cy="365125"/>
          </a:xfrm>
          <a:prstGeom prst="rect">
            <a:avLst/>
          </a:prstGeom>
        </p:spPr>
        <p:txBody>
          <a:bodyPr vert="horz" wrap="square" lIns="91440" tIns="45720" rIns="91440" bIns="45720" numCol="1" anchor="ctr" anchorCtr="0" compatLnSpc="1">
            <a:prstTxWarp prst="textNoShape">
              <a:avLst/>
            </a:prstTxWarp>
          </a:bodyPr>
          <a:lstStyle>
            <a:lvl1pPr>
              <a:defRPr sz="1200">
                <a:solidFill>
                  <a:srgbClr val="898989"/>
                </a:solidFill>
                <a:latin typeface="Calibri" pitchFamily="34" charset="0"/>
              </a:defRPr>
            </a:lvl1pPr>
          </a:lstStyle>
          <a:p>
            <a:fld id="{456A7D1D-6254-4063-974C-6A2AE04E4B91}" type="datetimeFigureOut">
              <a:rPr lang="en-GB"/>
              <a:pPr/>
              <a:t>26/09/16</a:t>
            </a:fld>
            <a:endParaRPr lang="en-GB" dirty="0"/>
          </a:p>
        </p:txBody>
      </p:sp>
      <p:sp>
        <p:nvSpPr>
          <p:cNvPr id="5" name="Footer Placeholder 4"/>
          <p:cNvSpPr>
            <a:spLocks noGrp="1"/>
          </p:cNvSpPr>
          <p:nvPr>
            <p:ph type="ftr" sz="quarter" idx="3"/>
          </p:nvPr>
        </p:nvSpPr>
        <p:spPr>
          <a:xfrm>
            <a:off x="3124200" y="6356350"/>
            <a:ext cx="2895600" cy="365125"/>
          </a:xfrm>
          <a:prstGeom prst="rect">
            <a:avLst/>
          </a:prstGeom>
        </p:spPr>
        <p:txBody>
          <a:bodyPr vert="horz" wrap="square" lIns="91440" tIns="45720" rIns="91440" bIns="45720" numCol="1" anchor="ctr" anchorCtr="0" compatLnSpc="1">
            <a:prstTxWarp prst="textNoShape">
              <a:avLst/>
            </a:prstTxWarp>
          </a:bodyPr>
          <a:lstStyle>
            <a:lvl1pPr algn="ctr">
              <a:defRPr sz="1200">
                <a:solidFill>
                  <a:srgbClr val="898989"/>
                </a:solidFill>
                <a:latin typeface="Calibri" pitchFamily="34" charset="0"/>
              </a:defRPr>
            </a:lvl1pPr>
          </a:lstStyle>
          <a:p>
            <a:endParaRPr lang="en-GB" dirty="0"/>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a:defRPr sz="1200">
                <a:solidFill>
                  <a:srgbClr val="898989"/>
                </a:solidFill>
                <a:latin typeface="Calibri" pitchFamily="34" charset="0"/>
              </a:defRPr>
            </a:lvl1pPr>
          </a:lstStyle>
          <a:p>
            <a:fld id="{26878614-5F41-4702-8E44-D9C8B2874F5D}" type="slidenum">
              <a:rPr lang="en-GB"/>
              <a:pPr/>
              <a:t>‹#›</a:t>
            </a:fld>
            <a:endParaRPr lang="en-GB" dirty="0"/>
          </a:p>
        </p:txBody>
      </p:sp>
      <p:pic>
        <p:nvPicPr>
          <p:cNvPr id="7" name="Picture 5" descr="TAB_col_white_background.eps"/>
          <p:cNvPicPr>
            <a:picLocks noChangeAspect="1"/>
          </p:cNvPicPr>
          <p:nvPr userDrawn="1"/>
        </p:nvPicPr>
        <p:blipFill>
          <a:blip r:embed="rId13" cstate="print"/>
          <a:srcRect/>
          <a:stretch>
            <a:fillRect/>
          </a:stretch>
        </p:blipFill>
        <p:spPr bwMode="auto">
          <a:xfrm>
            <a:off x="523875" y="509588"/>
            <a:ext cx="1663700" cy="711200"/>
          </a:xfrm>
          <a:prstGeom prst="rect">
            <a:avLst/>
          </a:prstGeom>
          <a:noFill/>
          <a:ln w="9525">
            <a:noFill/>
            <a:miter lim="800000"/>
            <a:headEnd/>
            <a:tailEnd/>
          </a:ln>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fontAlgn="base">
        <a:spcBef>
          <a:spcPct val="0"/>
        </a:spcBef>
        <a:spcAft>
          <a:spcPct val="0"/>
        </a:spcAft>
        <a:defRPr sz="3200" b="1" kern="1200">
          <a:solidFill>
            <a:schemeClr val="tx1"/>
          </a:solidFill>
          <a:latin typeface="Arial" pitchFamily="34" charset="0"/>
          <a:ea typeface="+mj-ea"/>
          <a:cs typeface="Arial" pitchFamily="34" charset="0"/>
        </a:defRPr>
      </a:lvl1pPr>
      <a:lvl2pPr algn="ctr" rtl="0" fontAlgn="base">
        <a:spcBef>
          <a:spcPct val="0"/>
        </a:spcBef>
        <a:spcAft>
          <a:spcPct val="0"/>
        </a:spcAft>
        <a:defRPr sz="4400">
          <a:solidFill>
            <a:schemeClr val="tx1"/>
          </a:solidFill>
          <a:latin typeface="Calibri" pitchFamily="34" charset="0"/>
        </a:defRPr>
      </a:lvl2pPr>
      <a:lvl3pPr algn="ctr" rtl="0" fontAlgn="base">
        <a:spcBef>
          <a:spcPct val="0"/>
        </a:spcBef>
        <a:spcAft>
          <a:spcPct val="0"/>
        </a:spcAft>
        <a:defRPr sz="4400">
          <a:solidFill>
            <a:schemeClr val="tx1"/>
          </a:solidFill>
          <a:latin typeface="Calibri" pitchFamily="34" charset="0"/>
        </a:defRPr>
      </a:lvl3pPr>
      <a:lvl4pPr algn="ctr" rtl="0" fontAlgn="base">
        <a:spcBef>
          <a:spcPct val="0"/>
        </a:spcBef>
        <a:spcAft>
          <a:spcPct val="0"/>
        </a:spcAft>
        <a:defRPr sz="4400">
          <a:solidFill>
            <a:schemeClr val="tx1"/>
          </a:solidFill>
          <a:latin typeface="Calibri" pitchFamily="34" charset="0"/>
        </a:defRPr>
      </a:lvl4pPr>
      <a:lvl5pPr algn="ctr" rtl="0" fontAlgn="base">
        <a:spcBef>
          <a:spcPct val="0"/>
        </a:spcBef>
        <a:spcAft>
          <a:spcPct val="0"/>
        </a:spcAft>
        <a:defRPr sz="4400">
          <a:solidFill>
            <a:schemeClr val="tx1"/>
          </a:solidFill>
          <a:latin typeface="Calibri" pitchFamily="34" charset="0"/>
        </a:defRPr>
      </a:lvl5pPr>
      <a:lvl6pPr marL="457200" algn="ctr" rtl="0" fontAlgn="base">
        <a:spcBef>
          <a:spcPct val="0"/>
        </a:spcBef>
        <a:spcAft>
          <a:spcPct val="0"/>
        </a:spcAft>
        <a:defRPr sz="4400">
          <a:solidFill>
            <a:schemeClr val="tx1"/>
          </a:solidFill>
          <a:latin typeface="Calibri" pitchFamily="34" charset="0"/>
        </a:defRPr>
      </a:lvl6pPr>
      <a:lvl7pPr marL="914400" algn="ctr" rtl="0" fontAlgn="base">
        <a:spcBef>
          <a:spcPct val="0"/>
        </a:spcBef>
        <a:spcAft>
          <a:spcPct val="0"/>
        </a:spcAft>
        <a:defRPr sz="4400">
          <a:solidFill>
            <a:schemeClr val="tx1"/>
          </a:solidFill>
          <a:latin typeface="Calibri" pitchFamily="34" charset="0"/>
        </a:defRPr>
      </a:lvl7pPr>
      <a:lvl8pPr marL="1371600" algn="ctr" rtl="0" fontAlgn="base">
        <a:spcBef>
          <a:spcPct val="0"/>
        </a:spcBef>
        <a:spcAft>
          <a:spcPct val="0"/>
        </a:spcAft>
        <a:defRPr sz="4400">
          <a:solidFill>
            <a:schemeClr val="tx1"/>
          </a:solidFill>
          <a:latin typeface="Calibri" pitchFamily="34" charset="0"/>
        </a:defRPr>
      </a:lvl8pPr>
      <a:lvl9pPr marL="1828800" algn="ctr" rtl="0" fontAlgn="base">
        <a:spcBef>
          <a:spcPct val="0"/>
        </a:spcBef>
        <a:spcAft>
          <a:spcPct val="0"/>
        </a:spcAft>
        <a:defRPr sz="4400">
          <a:solidFill>
            <a:schemeClr val="tx1"/>
          </a:solidFill>
          <a:latin typeface="Calibri" pitchFamily="34" charset="0"/>
        </a:defRPr>
      </a:lvl9pPr>
    </p:titleStyle>
    <p:bodyStyle>
      <a:lvl1pPr marL="342900" indent="-3429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742950" indent="-28575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2pPr>
      <a:lvl3pPr marL="11430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3pPr>
      <a:lvl4pPr marL="16002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4pPr>
      <a:lvl5pPr marL="2057400" indent="-2286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em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gif"/></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 Id="rId3" Type="http://schemas.openxmlformats.org/officeDocument/2006/relationships/hyperlink" Target="http://whatworks.college.police.uk/toolkit/Pages/Intervention.aspx?InterventionID=7"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gif"/></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gif"/></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6.jpe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28.xml.rels><?xml version="1.0" encoding="UTF-8" standalone="yes"?>
<Relationships xmlns="http://schemas.openxmlformats.org/package/2006/relationships"><Relationship Id="rId3" Type="http://schemas.openxmlformats.org/officeDocument/2006/relationships/diagramLayout" Target="../diagrams/layout1.xml"/><Relationship Id="rId4" Type="http://schemas.openxmlformats.org/officeDocument/2006/relationships/diagramQuickStyle" Target="../diagrams/quickStyle1.xml"/><Relationship Id="rId5" Type="http://schemas.openxmlformats.org/officeDocument/2006/relationships/diagramColors" Target="../diagrams/colors1.xml"/><Relationship Id="rId6" Type="http://schemas.microsoft.com/office/2007/relationships/diagramDrawing" Target="../diagrams/drawing1.xml"/><Relationship Id="rId1" Type="http://schemas.openxmlformats.org/officeDocument/2006/relationships/slideLayout" Target="../slideLayouts/slideLayout2.xml"/><Relationship Id="rId2" Type="http://schemas.openxmlformats.org/officeDocument/2006/relationships/diagramData" Target="../diagrams/data1.xml"/></Relationships>
</file>

<file path=ppt/slides/_rels/slide29.xml.rels><?xml version="1.0" encoding="UTF-8" standalone="yes"?>
<Relationships xmlns="http://schemas.openxmlformats.org/package/2006/relationships"><Relationship Id="rId3" Type="http://schemas.openxmlformats.org/officeDocument/2006/relationships/diagramLayout" Target="../diagrams/layout2.xml"/><Relationship Id="rId4" Type="http://schemas.openxmlformats.org/officeDocument/2006/relationships/diagramQuickStyle" Target="../diagrams/quickStyle2.xml"/><Relationship Id="rId5" Type="http://schemas.openxmlformats.org/officeDocument/2006/relationships/diagramColors" Target="../diagrams/colors2.xml"/><Relationship Id="rId6" Type="http://schemas.microsoft.com/office/2007/relationships/diagramDrawing" Target="../diagrams/drawing2.xml"/><Relationship Id="rId1" Type="http://schemas.openxmlformats.org/officeDocument/2006/relationships/slideLayout" Target="../slideLayouts/slideLayout2.xml"/><Relationship Id="rId2" Type="http://schemas.openxmlformats.org/officeDocument/2006/relationships/diagramData" Target="../diagrams/data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diagramLayout" Target="../diagrams/layout3.xml"/><Relationship Id="rId4" Type="http://schemas.openxmlformats.org/officeDocument/2006/relationships/diagramQuickStyle" Target="../diagrams/quickStyle3.xml"/><Relationship Id="rId5" Type="http://schemas.openxmlformats.org/officeDocument/2006/relationships/diagramColors" Target="../diagrams/colors3.xml"/><Relationship Id="rId6" Type="http://schemas.microsoft.com/office/2007/relationships/diagramDrawing" Target="../diagrams/drawing3.xml"/><Relationship Id="rId1" Type="http://schemas.openxmlformats.org/officeDocument/2006/relationships/slideLayout" Target="../slideLayouts/slideLayout2.xml"/><Relationship Id="rId2" Type="http://schemas.openxmlformats.org/officeDocument/2006/relationships/diagramData" Target="../diagrams/data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8.gif"/></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gif"/></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0.gi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1.gif"/></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hyperlink" Target="http://researchcatalogue.esrc.ac.uk/search/search-page.aspx?q=crime" TargetMode="Externa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gi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6" name="Rectangle 6"/>
          <p:cNvSpPr>
            <a:spLocks noChangeArrowheads="1"/>
          </p:cNvSpPr>
          <p:nvPr/>
        </p:nvSpPr>
        <p:spPr bwMode="auto">
          <a:xfrm>
            <a:off x="406400" y="1625600"/>
            <a:ext cx="7254875" cy="55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defRPr/>
            </a:pPr>
            <a:r>
              <a:rPr lang="en-GB" sz="3000" b="1" dirty="0" smtClean="0">
                <a:solidFill>
                  <a:schemeClr val="tx1">
                    <a:lumMod val="65000"/>
                    <a:lumOff val="35000"/>
                  </a:schemeClr>
                </a:solidFill>
                <a:latin typeface="Arial"/>
                <a:cs typeface="Arial"/>
              </a:rPr>
              <a:t>Designing Criminological Research</a:t>
            </a:r>
            <a:endParaRPr lang="en-US" sz="3000" dirty="0">
              <a:solidFill>
                <a:schemeClr val="tx1">
                  <a:lumMod val="65000"/>
                  <a:lumOff val="35000"/>
                </a:schemeClr>
              </a:solidFill>
              <a:latin typeface="Arial"/>
              <a:cs typeface="Arial"/>
            </a:endParaRPr>
          </a:p>
        </p:txBody>
      </p:sp>
      <p:sp>
        <p:nvSpPr>
          <p:cNvPr id="15362" name="Rectangle 7"/>
          <p:cNvSpPr>
            <a:spLocks noChangeArrowheads="1"/>
          </p:cNvSpPr>
          <p:nvPr/>
        </p:nvSpPr>
        <p:spPr bwMode="auto">
          <a:xfrm>
            <a:off x="406400" y="4295775"/>
            <a:ext cx="6821488" cy="4947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nSpc>
                <a:spcPct val="120000"/>
              </a:lnSpc>
            </a:pPr>
            <a:r>
              <a:rPr lang="en-GB" sz="2400" dirty="0" smtClean="0">
                <a:solidFill>
                  <a:srgbClr val="595959"/>
                </a:solidFill>
                <a:cs typeface="Arial" charset="0"/>
              </a:rPr>
              <a:t>Tuesday 27</a:t>
            </a:r>
            <a:r>
              <a:rPr lang="en-GB" sz="2400" baseline="30000" dirty="0" smtClean="0">
                <a:solidFill>
                  <a:srgbClr val="595959"/>
                </a:solidFill>
                <a:cs typeface="Arial" charset="0"/>
              </a:rPr>
              <a:t>th</a:t>
            </a:r>
            <a:r>
              <a:rPr lang="en-GB" sz="2400" dirty="0" smtClean="0">
                <a:solidFill>
                  <a:srgbClr val="595959"/>
                </a:solidFill>
                <a:cs typeface="Arial" charset="0"/>
              </a:rPr>
              <a:t> September 2016</a:t>
            </a:r>
            <a:endParaRPr lang="en-GB" sz="2400" dirty="0">
              <a:solidFill>
                <a:srgbClr val="595959"/>
              </a:solidFill>
              <a:cs typeface="Arial" charset="0"/>
            </a:endParaRPr>
          </a:p>
        </p:txBody>
      </p:sp>
      <p:cxnSp>
        <p:nvCxnSpPr>
          <p:cNvPr id="10" name="Straight Connector 9"/>
          <p:cNvCxnSpPr>
            <a:cxnSpLocks noChangeShapeType="1"/>
          </p:cNvCxnSpPr>
          <p:nvPr/>
        </p:nvCxnSpPr>
        <p:spPr bwMode="auto">
          <a:xfrm>
            <a:off x="519113" y="2809875"/>
            <a:ext cx="7013575" cy="0"/>
          </a:xfrm>
          <a:prstGeom prst="line">
            <a:avLst/>
          </a:prstGeom>
          <a:noFill/>
          <a:ln w="25400">
            <a:solidFill>
              <a:srgbClr val="660066"/>
            </a:solidFill>
            <a:prstDash val="dot"/>
            <a:round/>
            <a:headEnd/>
            <a:tailEnd/>
          </a:ln>
          <a:effectLst>
            <a:outerShdw blurRad="63500" dist="20000" dir="5400000" rotWithShape="0">
              <a:srgbClr val="000000">
                <a:alpha val="37999"/>
              </a:srgbClr>
            </a:outerShdw>
          </a:effectLst>
          <a:extLst>
            <a:ext uri="{909E8E84-426E-40dd-AFC4-6F175D3DCCD1}">
              <a14:hiddenFill xmlns:a14="http://schemas.microsoft.com/office/drawing/2010/main">
                <a:noFill/>
              </a14:hiddenFill>
            </a:ext>
          </a:extLst>
        </p:spPr>
      </p:cxnSp>
      <p:pic>
        <p:nvPicPr>
          <p:cNvPr id="15364" name="Picture 2" descr="TAB_col_white_background.eps"/>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3875" y="509588"/>
            <a:ext cx="1663700"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11668907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1986"/>
            <a:ext cx="9176936" cy="6997414"/>
          </a:xfrm>
          <a:prstGeom prst="rect">
            <a:avLst/>
          </a:prstGeom>
        </p:spPr>
      </p:pic>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solidFill>
                <a:schemeClr val="bg1"/>
              </a:solidFill>
              <a:ea typeface="ＭＳ Ｐゴシック" pitchFamily="34" charset="-128"/>
            </a:endParaRPr>
          </a:p>
          <a:p>
            <a:pPr eaLnBrk="1" hangingPunct="1">
              <a:buFontTx/>
              <a:buNone/>
            </a:pPr>
            <a:r>
              <a:rPr lang="en-US" dirty="0" smtClean="0">
                <a:solidFill>
                  <a:schemeClr val="bg1"/>
                </a:solidFill>
                <a:ea typeface="ＭＳ Ｐゴシック" pitchFamily="34" charset="-128"/>
              </a:rPr>
              <a:t>Why do research?</a:t>
            </a:r>
          </a:p>
          <a:p>
            <a:pPr eaLnBrk="1" hangingPunct="1">
              <a:buFontTx/>
              <a:buNone/>
            </a:pPr>
            <a:endParaRPr lang="en-US" dirty="0" smtClean="0">
              <a:solidFill>
                <a:schemeClr val="bg1"/>
              </a:solidFill>
              <a:ea typeface="ＭＳ Ｐゴシック" pitchFamily="34" charset="-128"/>
            </a:endParaRPr>
          </a:p>
          <a:p>
            <a:pPr eaLnBrk="1" hangingPunct="1">
              <a:buFontTx/>
              <a:buNone/>
            </a:pPr>
            <a:endParaRPr lang="en-US" dirty="0" smtClean="0">
              <a:solidFill>
                <a:schemeClr val="bg1"/>
              </a:solidFill>
              <a:ea typeface="ＭＳ Ｐゴシック" pitchFamily="34" charset="-128"/>
            </a:endParaRPr>
          </a:p>
        </p:txBody>
      </p:sp>
    </p:spTree>
    <p:extLst>
      <p:ext uri="{BB962C8B-B14F-4D97-AF65-F5344CB8AC3E}">
        <p14:creationId xmlns:p14="http://schemas.microsoft.com/office/powerpoint/2010/main" val="3013687418"/>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Why do research? – Social problems</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323528" y="2492896"/>
            <a:ext cx="8496944" cy="25545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dirty="0" smtClean="0"/>
              <a:t>For example, </a:t>
            </a:r>
          </a:p>
          <a:p>
            <a:pPr eaLnBrk="1" hangingPunct="1"/>
            <a:endParaRPr lang="en-US" dirty="0" smtClean="0"/>
          </a:p>
          <a:p>
            <a:r>
              <a:rPr lang="en-GB" i="1" dirty="0" smtClean="0"/>
              <a:t>Research into the use of sobriety checkpoints shows that they help to reduce alcohol </a:t>
            </a:r>
            <a:r>
              <a:rPr lang="en-GB" i="1" dirty="0"/>
              <a:t>related injuries and crashes</a:t>
            </a:r>
            <a:r>
              <a:rPr lang="en-GB" i="1" dirty="0" smtClean="0"/>
              <a:t>.</a:t>
            </a:r>
          </a:p>
          <a:p>
            <a:endParaRPr lang="en-GB" i="1" dirty="0"/>
          </a:p>
          <a:p>
            <a:r>
              <a:rPr lang="en-GB" sz="1600" i="1" dirty="0" smtClean="0"/>
              <a:t>(see</a:t>
            </a:r>
            <a:r>
              <a:rPr lang="en-GB" sz="1600" i="1" dirty="0"/>
              <a:t>: </a:t>
            </a:r>
            <a:r>
              <a:rPr lang="en-GB" sz="1600" i="1" dirty="0">
                <a:hlinkClick r:id="rId3"/>
              </a:rPr>
              <a:t>http://</a:t>
            </a:r>
            <a:r>
              <a:rPr lang="en-GB" sz="1600" i="1" dirty="0" smtClean="0">
                <a:hlinkClick r:id="rId3"/>
              </a:rPr>
              <a:t>whatworks.college.police.uk/toolkit/Pages/Intervention.aspx?InterventionID=7</a:t>
            </a:r>
            <a:r>
              <a:rPr lang="en-GB" sz="1600" i="1" dirty="0" smtClean="0"/>
              <a:t>) </a:t>
            </a:r>
            <a:endParaRPr lang="en-GB" sz="1600" i="1" dirty="0"/>
          </a:p>
          <a:p>
            <a:pPr eaLnBrk="1" hangingPunct="1"/>
            <a:endParaRPr lang="en-GB" dirty="0"/>
          </a:p>
        </p:txBody>
      </p:sp>
    </p:spTree>
    <p:extLst>
      <p:ext uri="{BB962C8B-B14F-4D97-AF65-F5344CB8AC3E}">
        <p14:creationId xmlns:p14="http://schemas.microsoft.com/office/powerpoint/2010/main" val="153205367"/>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147787"/>
            <a:ext cx="7322027" cy="7322027"/>
          </a:xfrm>
          <a:prstGeom prst="rect">
            <a:avLst/>
          </a:prstGeom>
        </p:spPr>
      </p:pic>
      <p:sp>
        <p:nvSpPr>
          <p:cNvPr id="18433" name="Content Placeholder 2"/>
          <p:cNvSpPr>
            <a:spLocks noGrp="1"/>
          </p:cNvSpPr>
          <p:nvPr>
            <p:ph idx="1"/>
          </p:nvPr>
        </p:nvSpPr>
        <p:spPr>
          <a:xfrm>
            <a:off x="179512" y="404664"/>
            <a:ext cx="3097039" cy="1440160"/>
          </a:xfrm>
          <a:solidFill>
            <a:schemeClr val="bg1"/>
          </a:solidFill>
        </p:spPr>
        <p:txBody>
          <a:bodyPr/>
          <a:lstStyle/>
          <a:p>
            <a:pPr eaLnBrk="1" hangingPunct="1">
              <a:buFontTx/>
              <a:buNone/>
            </a:pPr>
            <a:endParaRPr lang="en-US" dirty="0" smtClean="0">
              <a:solidFill>
                <a:schemeClr val="bg1"/>
              </a:solidFill>
              <a:ea typeface="ＭＳ Ｐゴシック" pitchFamily="34" charset="-128"/>
            </a:endParaRPr>
          </a:p>
          <a:p>
            <a:pPr eaLnBrk="1" hangingPunct="1">
              <a:buFontTx/>
              <a:buNone/>
            </a:pPr>
            <a:r>
              <a:rPr lang="en-US" dirty="0" smtClean="0">
                <a:ea typeface="ＭＳ Ｐゴシック" pitchFamily="34" charset="-128"/>
              </a:rPr>
              <a:t>Why do research?</a:t>
            </a:r>
          </a:p>
          <a:p>
            <a:pPr eaLnBrk="1" hangingPunct="1">
              <a:buFontTx/>
              <a:buNone/>
            </a:pPr>
            <a:endParaRPr lang="en-US" dirty="0" smtClean="0">
              <a:solidFill>
                <a:schemeClr val="bg1"/>
              </a:solidFill>
              <a:ea typeface="ＭＳ Ｐゴシック" pitchFamily="34" charset="-128"/>
            </a:endParaRPr>
          </a:p>
          <a:p>
            <a:pPr eaLnBrk="1" hangingPunct="1">
              <a:buFontTx/>
              <a:buNone/>
            </a:pPr>
            <a:endParaRPr lang="en-US" dirty="0" smtClean="0">
              <a:solidFill>
                <a:schemeClr val="bg1"/>
              </a:solidFill>
              <a:ea typeface="ＭＳ Ｐゴシック" pitchFamily="34" charset="-128"/>
            </a:endParaRPr>
          </a:p>
        </p:txBody>
      </p:sp>
    </p:spTree>
    <p:extLst>
      <p:ext uri="{BB962C8B-B14F-4D97-AF65-F5344CB8AC3E}">
        <p14:creationId xmlns:p14="http://schemas.microsoft.com/office/powerpoint/2010/main" val="427779503"/>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Why do research? – Theory Testing</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323528" y="2492896"/>
            <a:ext cx="8496944" cy="2677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dirty="0" smtClean="0"/>
              <a:t>For example, </a:t>
            </a:r>
          </a:p>
          <a:p>
            <a:pPr eaLnBrk="1" hangingPunct="1"/>
            <a:endParaRPr lang="en-US" dirty="0" smtClean="0"/>
          </a:p>
          <a:p>
            <a:pPr eaLnBrk="1" hangingPunct="1"/>
            <a:r>
              <a:rPr lang="en-GB" i="1" dirty="0"/>
              <a:t>Farrell, G. (2013). Five tests for a theory of the crime drop. Crime Science, 2(1), 1</a:t>
            </a:r>
            <a:r>
              <a:rPr lang="en-GB" i="1" dirty="0" smtClean="0"/>
              <a:t>.</a:t>
            </a:r>
          </a:p>
          <a:p>
            <a:pPr eaLnBrk="1" hangingPunct="1"/>
            <a:endParaRPr lang="en-GB" i="1" dirty="0"/>
          </a:p>
          <a:p>
            <a:pPr eaLnBrk="1" hangingPunct="1"/>
            <a:r>
              <a:rPr lang="en-GB" dirty="0" smtClean="0"/>
              <a:t>Uses research to test hypotheses about what is causing the crime drop. </a:t>
            </a:r>
            <a:endParaRPr lang="en-GB" dirty="0"/>
          </a:p>
        </p:txBody>
      </p:sp>
    </p:spTree>
    <p:extLst>
      <p:ext uri="{BB962C8B-B14F-4D97-AF65-F5344CB8AC3E}">
        <p14:creationId xmlns:p14="http://schemas.microsoft.com/office/powerpoint/2010/main" val="1249140877"/>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How can we approach research?</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2916238" y="2708275"/>
            <a:ext cx="381635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9600"/>
              <a:t>????</a:t>
            </a:r>
            <a:endParaRPr lang="en-GB" sz="9600"/>
          </a:p>
        </p:txBody>
      </p:sp>
    </p:spTree>
    <p:extLst>
      <p:ext uri="{BB962C8B-B14F-4D97-AF65-F5344CB8AC3E}">
        <p14:creationId xmlns:p14="http://schemas.microsoft.com/office/powerpoint/2010/main" val="2743953228"/>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How to approach research? </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323528" y="2492896"/>
            <a:ext cx="8496944" cy="40934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GB" sz="2800" dirty="0" smtClean="0"/>
              <a:t>Paradigms</a:t>
            </a:r>
          </a:p>
          <a:p>
            <a:pPr marL="457200" indent="-457200" eaLnBrk="1" hangingPunct="1">
              <a:buFont typeface="Arial"/>
              <a:buChar char="•"/>
            </a:pPr>
            <a:r>
              <a:rPr lang="en-GB" sz="2800" dirty="0" smtClean="0"/>
              <a:t>Dictate what and how to research</a:t>
            </a:r>
          </a:p>
          <a:p>
            <a:pPr marL="457200" indent="-457200" eaLnBrk="1" hangingPunct="1">
              <a:buFont typeface="Arial"/>
              <a:buChar char="•"/>
            </a:pPr>
            <a:r>
              <a:rPr lang="en-GB" sz="2800" dirty="0" smtClean="0"/>
              <a:t>‘Normal’ science</a:t>
            </a:r>
          </a:p>
          <a:p>
            <a:pPr marL="457200" indent="-457200" eaLnBrk="1" hangingPunct="1">
              <a:buFont typeface="Arial"/>
              <a:buChar char="•"/>
            </a:pPr>
            <a:r>
              <a:rPr lang="en-GB" sz="2800" dirty="0" smtClean="0"/>
              <a:t>Overturned by paradigm shift</a:t>
            </a:r>
          </a:p>
          <a:p>
            <a:pPr marL="457200" indent="-457200" eaLnBrk="1" hangingPunct="1">
              <a:buFont typeface="Arial"/>
              <a:buChar char="•"/>
            </a:pPr>
            <a:endParaRPr lang="en-GB" sz="2800" dirty="0"/>
          </a:p>
          <a:p>
            <a:pPr marL="457200" indent="-457200" eaLnBrk="1" hangingPunct="1">
              <a:buFont typeface="Arial"/>
              <a:buChar char="•"/>
            </a:pPr>
            <a:endParaRPr lang="en-GB" sz="2800" dirty="0" smtClean="0"/>
          </a:p>
          <a:p>
            <a:pPr marL="457200" indent="-457200" eaLnBrk="1" hangingPunct="1">
              <a:buFont typeface="Arial"/>
              <a:buChar char="•"/>
            </a:pPr>
            <a:endParaRPr lang="en-GB" sz="2800" dirty="0"/>
          </a:p>
          <a:p>
            <a:pPr marL="457200" indent="-457200" eaLnBrk="1" hangingPunct="1">
              <a:buFont typeface="Arial"/>
              <a:buChar char="•"/>
            </a:pPr>
            <a:endParaRPr lang="en-GB" sz="2800" dirty="0" smtClean="0"/>
          </a:p>
          <a:p>
            <a:pPr eaLnBrk="1" hangingPunct="1"/>
            <a:r>
              <a:rPr lang="en-GB" sz="1800" dirty="0"/>
              <a:t>Further reading: Kuhn, T. S. (2012). The structure of scientific revolutions. University of Chicago press. ﻿Chicago	</a:t>
            </a:r>
          </a:p>
        </p:txBody>
      </p:sp>
    </p:spTree>
    <p:extLst>
      <p:ext uri="{BB962C8B-B14F-4D97-AF65-F5344CB8AC3E}">
        <p14:creationId xmlns:p14="http://schemas.microsoft.com/office/powerpoint/2010/main" val="532624920"/>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What is research?</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2916238" y="2708275"/>
            <a:ext cx="381635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9600"/>
              <a:t>????</a:t>
            </a:r>
            <a:endParaRPr lang="en-GB" sz="9600"/>
          </a:p>
        </p:txBody>
      </p:sp>
    </p:spTree>
    <p:extLst>
      <p:ext uri="{BB962C8B-B14F-4D97-AF65-F5344CB8AC3E}">
        <p14:creationId xmlns:p14="http://schemas.microsoft.com/office/powerpoint/2010/main" val="548657227"/>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7" name="Content Placeholder 2"/>
          <p:cNvSpPr>
            <a:spLocks noGrp="1"/>
          </p:cNvSpPr>
          <p:nvPr>
            <p:ph idx="1"/>
          </p:nvPr>
        </p:nvSpPr>
        <p:spPr>
          <a:xfrm>
            <a:off x="250825" y="836613"/>
            <a:ext cx="8489950" cy="720725"/>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What is research?</a:t>
            </a:r>
          </a:p>
        </p:txBody>
      </p:sp>
      <p:sp>
        <p:nvSpPr>
          <p:cNvPr id="19458" name="Content Placeholder 2"/>
          <p:cNvSpPr txBox="1">
            <a:spLocks/>
          </p:cNvSpPr>
          <p:nvPr/>
        </p:nvSpPr>
        <p:spPr bwMode="auto">
          <a:xfrm>
            <a:off x="1331913" y="2708275"/>
            <a:ext cx="6624637" cy="1873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dirty="0"/>
              <a:t>	</a:t>
            </a:r>
            <a:r>
              <a:rPr lang="en-US" altLang="en-US" dirty="0"/>
              <a:t>“</a:t>
            </a:r>
            <a:r>
              <a:rPr lang="en-US" dirty="0"/>
              <a:t>Process of enquiry and discovery achieved by generating and analyzing evidence, evaluating and interpreting findings, and drawing robust conclusions</a:t>
            </a:r>
            <a:r>
              <a:rPr lang="en-US" altLang="en-US" dirty="0"/>
              <a:t>”</a:t>
            </a:r>
            <a:r>
              <a:rPr lang="en-US" dirty="0"/>
              <a:t> </a:t>
            </a:r>
          </a:p>
          <a:p>
            <a:pPr eaLnBrk="1" hangingPunct="1">
              <a:spcBef>
                <a:spcPct val="20000"/>
              </a:spcBef>
            </a:pPr>
            <a:r>
              <a:rPr lang="en-US" dirty="0"/>
              <a:t>		(</a:t>
            </a:r>
            <a:r>
              <a:rPr lang="en-US" dirty="0" err="1"/>
              <a:t>Kitchin</a:t>
            </a:r>
            <a:r>
              <a:rPr lang="en-US" dirty="0"/>
              <a:t> &amp; Tate, 2000)</a:t>
            </a:r>
          </a:p>
        </p:txBody>
      </p:sp>
    </p:spTree>
    <p:extLst>
      <p:ext uri="{BB962C8B-B14F-4D97-AF65-F5344CB8AC3E}">
        <p14:creationId xmlns:p14="http://schemas.microsoft.com/office/powerpoint/2010/main" val="580309605"/>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1" name="Content Placeholder 2"/>
          <p:cNvSpPr>
            <a:spLocks noGrp="1"/>
          </p:cNvSpPr>
          <p:nvPr>
            <p:ph idx="1"/>
          </p:nvPr>
        </p:nvSpPr>
        <p:spPr>
          <a:xfrm>
            <a:off x="250825" y="836613"/>
            <a:ext cx="8489950" cy="720725"/>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What is research?</a:t>
            </a:r>
          </a:p>
        </p:txBody>
      </p:sp>
      <p:sp>
        <p:nvSpPr>
          <p:cNvPr id="20482" name="Content Placeholder 2"/>
          <p:cNvSpPr txBox="1">
            <a:spLocks/>
          </p:cNvSpPr>
          <p:nvPr/>
        </p:nvSpPr>
        <p:spPr bwMode="auto">
          <a:xfrm>
            <a:off x="1619250" y="1809477"/>
            <a:ext cx="6624638" cy="298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altLang="en-US" sz="2800" dirty="0"/>
              <a:t>	</a:t>
            </a:r>
            <a:r>
              <a:rPr lang="en-US" altLang="en-US" sz="2000" dirty="0" smtClean="0"/>
              <a:t>“</a:t>
            </a:r>
            <a:r>
              <a:rPr lang="en-US" sz="2000" dirty="0"/>
              <a:t>Process of enquiry and discovery achieved by generating and analyzing evidence, evaluating and interpreting findings, and drawing robust conclusions</a:t>
            </a:r>
            <a:r>
              <a:rPr lang="en-US" altLang="en-US" sz="2000" dirty="0"/>
              <a:t>”</a:t>
            </a:r>
            <a:r>
              <a:rPr lang="en-US" sz="2000" dirty="0"/>
              <a:t> </a:t>
            </a:r>
          </a:p>
          <a:p>
            <a:pPr eaLnBrk="1" hangingPunct="1">
              <a:spcBef>
                <a:spcPct val="20000"/>
              </a:spcBef>
            </a:pPr>
            <a:r>
              <a:rPr lang="en-US" sz="2000" dirty="0"/>
              <a:t>		(</a:t>
            </a:r>
            <a:r>
              <a:rPr lang="en-US" sz="2000" dirty="0" err="1"/>
              <a:t>Kitchin</a:t>
            </a:r>
            <a:r>
              <a:rPr lang="en-US" sz="2000" dirty="0"/>
              <a:t> &amp; Tate, 2000)</a:t>
            </a:r>
          </a:p>
        </p:txBody>
      </p:sp>
      <p:pic>
        <p:nvPicPr>
          <p:cNvPr id="20483" name="Picture 6" descr="http://tyrannyoftradition.files.wordpress.com/2014/02/93434191-einstein-tongue_custom-36fb0ce35776dc2d92eda90880022bf48a67e192-s6-c3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25" y="4479925"/>
            <a:ext cx="2139950" cy="240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ounded Rectangular Callout 7"/>
          <p:cNvSpPr/>
          <p:nvPr/>
        </p:nvSpPr>
        <p:spPr>
          <a:xfrm>
            <a:off x="2123728" y="3535848"/>
            <a:ext cx="2710715" cy="1512168"/>
          </a:xfrm>
          <a:prstGeom prst="wedgeRoundRectCallout">
            <a:avLst>
              <a:gd name="adj1" fmla="val 50204"/>
              <a:gd name="adj2" fmla="val 74144"/>
              <a:gd name="adj3" fmla="val 16667"/>
            </a:avLst>
          </a:prstGeom>
          <a:noFill/>
          <a:ln w="38100">
            <a:solidFill>
              <a:schemeClr val="tx1"/>
            </a:solidFill>
          </a:ln>
          <a:scene3d>
            <a:camera prst="orthographicFront">
              <a:rot lat="0" lon="10799999" rev="0"/>
            </a:camera>
            <a:lightRig rig="threePt" dir="t"/>
          </a:scene3d>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20485" name="Rectangle 8"/>
          <p:cNvSpPr>
            <a:spLocks noChangeArrowheads="1"/>
          </p:cNvSpPr>
          <p:nvPr/>
        </p:nvSpPr>
        <p:spPr bwMode="auto">
          <a:xfrm>
            <a:off x="2195513" y="3679825"/>
            <a:ext cx="2592387"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GB" altLang="en-US"/>
              <a:t>“</a:t>
            </a:r>
            <a:r>
              <a:rPr lang="en-GB"/>
              <a:t>If we knew what it was we were doing, it would not be called research, would it?</a:t>
            </a:r>
            <a:r>
              <a:rPr lang="en-GB" altLang="en-US"/>
              <a:t>”</a:t>
            </a:r>
            <a:endParaRPr lang="en-GB"/>
          </a:p>
          <a:p>
            <a:r>
              <a:rPr lang="en-US"/>
              <a:t>	</a:t>
            </a:r>
            <a:endParaRPr lang="en-GB" sz="1600"/>
          </a:p>
        </p:txBody>
      </p:sp>
    </p:spTree>
    <p:extLst>
      <p:ext uri="{BB962C8B-B14F-4D97-AF65-F5344CB8AC3E}">
        <p14:creationId xmlns:p14="http://schemas.microsoft.com/office/powerpoint/2010/main" val="3500816710"/>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1507" name="Picture 6" descr="http://tyrannyoftradition.files.wordpress.com/2014/02/93434191-einstein-tongue_custom-36fb0ce35776dc2d92eda90880022bf48a67e192-s6-c3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25" y="4479925"/>
            <a:ext cx="2139950" cy="240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ounded Rectangular Callout 7"/>
          <p:cNvSpPr/>
          <p:nvPr/>
        </p:nvSpPr>
        <p:spPr>
          <a:xfrm>
            <a:off x="2123728" y="3535848"/>
            <a:ext cx="2710715" cy="1512168"/>
          </a:xfrm>
          <a:prstGeom prst="wedgeRoundRectCallout">
            <a:avLst>
              <a:gd name="adj1" fmla="val 50204"/>
              <a:gd name="adj2" fmla="val 74144"/>
              <a:gd name="adj3" fmla="val 16667"/>
            </a:avLst>
          </a:prstGeom>
          <a:noFill/>
          <a:ln w="38100">
            <a:solidFill>
              <a:schemeClr val="tx1"/>
            </a:solidFill>
          </a:ln>
          <a:scene3d>
            <a:camera prst="orthographicFront">
              <a:rot lat="0" lon="10799999" rev="0"/>
            </a:camera>
            <a:lightRig rig="threePt" dir="t"/>
          </a:scene3d>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21509" name="Rectangle 8"/>
          <p:cNvSpPr>
            <a:spLocks noChangeArrowheads="1"/>
          </p:cNvSpPr>
          <p:nvPr/>
        </p:nvSpPr>
        <p:spPr bwMode="auto">
          <a:xfrm>
            <a:off x="2195513" y="3679825"/>
            <a:ext cx="2890837"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GB" altLang="en-US"/>
              <a:t>““</a:t>
            </a:r>
            <a:r>
              <a:rPr lang="en-GB"/>
              <a:t>If we knew what it was we were doing, it would not be called research, would it?</a:t>
            </a:r>
            <a:r>
              <a:rPr lang="en-GB" altLang="en-US"/>
              <a:t>”</a:t>
            </a:r>
            <a:endParaRPr lang="en-GB"/>
          </a:p>
          <a:p>
            <a:r>
              <a:rPr lang="en-US"/>
              <a:t>	</a:t>
            </a:r>
            <a:endParaRPr lang="en-GB" sz="1600"/>
          </a:p>
        </p:txBody>
      </p:sp>
      <p:sp>
        <p:nvSpPr>
          <p:cNvPr id="13" name="32-Point Star 12"/>
          <p:cNvSpPr>
            <a:spLocks noChangeArrowheads="1"/>
          </p:cNvSpPr>
          <p:nvPr/>
        </p:nvSpPr>
        <p:spPr bwMode="auto">
          <a:xfrm>
            <a:off x="3700463" y="4281488"/>
            <a:ext cx="5400675" cy="2205037"/>
          </a:xfrm>
          <a:prstGeom prst="star32">
            <a:avLst>
              <a:gd name="adj" fmla="val 37500"/>
            </a:avLst>
          </a:prstGeom>
          <a:solidFill>
            <a:schemeClr val="bg1"/>
          </a:solidFill>
          <a:ln w="28575">
            <a:solidFill>
              <a:srgbClr val="000000"/>
            </a:solidFill>
            <a:miter lim="800000"/>
            <a:headEnd/>
            <a:tailEnd/>
          </a:ln>
          <a:effectLst>
            <a:outerShdw blurRad="40000" dist="23000" dir="5400000" rotWithShape="0">
              <a:srgbClr val="808080">
                <a:alpha val="34998"/>
              </a:srgbClr>
            </a:outerShdw>
          </a:effectLst>
        </p:spPr>
        <p:txBody>
          <a:bodyPr anchor="ctr"/>
          <a:lstStyle/>
          <a:p>
            <a:pPr algn="ctr">
              <a:defRPr/>
            </a:pPr>
            <a:endParaRPr lang="en-GB">
              <a:solidFill>
                <a:schemeClr val="lt1"/>
              </a:solidFill>
              <a:latin typeface="+mn-lt"/>
              <a:ea typeface="+mn-ea"/>
            </a:endParaRPr>
          </a:p>
        </p:txBody>
      </p:sp>
      <p:sp>
        <p:nvSpPr>
          <p:cNvPr id="21511" name="Rectangle 16"/>
          <p:cNvSpPr>
            <a:spLocks noChangeArrowheads="1"/>
          </p:cNvSpPr>
          <p:nvPr/>
        </p:nvSpPr>
        <p:spPr bwMode="auto">
          <a:xfrm>
            <a:off x="4635500" y="5003800"/>
            <a:ext cx="39528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GB" altLang="en-US"/>
              <a:t>“</a:t>
            </a:r>
            <a:r>
              <a:rPr lang="en-GB"/>
              <a:t>What is research, but a blind date with knowledge.</a:t>
            </a:r>
            <a:r>
              <a:rPr lang="en-GB" altLang="en-US"/>
              <a:t>”</a:t>
            </a:r>
            <a:r>
              <a:rPr lang="en-GB"/>
              <a:t> </a:t>
            </a:r>
          </a:p>
          <a:p>
            <a:r>
              <a:rPr lang="en-GB"/>
              <a:t>	 </a:t>
            </a:r>
          </a:p>
          <a:p>
            <a:r>
              <a:rPr lang="en-GB"/>
              <a:t>	William Harvey</a:t>
            </a:r>
            <a:endParaRPr lang="en-GB" sz="1600"/>
          </a:p>
        </p:txBody>
      </p:sp>
      <p:sp>
        <p:nvSpPr>
          <p:cNvPr id="10" name="Content Placeholder 2"/>
          <p:cNvSpPr>
            <a:spLocks noGrp="1"/>
          </p:cNvSpPr>
          <p:nvPr>
            <p:ph idx="1"/>
          </p:nvPr>
        </p:nvSpPr>
        <p:spPr>
          <a:xfrm>
            <a:off x="250825" y="836613"/>
            <a:ext cx="8489950" cy="720725"/>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What is research?</a:t>
            </a:r>
          </a:p>
        </p:txBody>
      </p:sp>
      <p:sp>
        <p:nvSpPr>
          <p:cNvPr id="11" name="Content Placeholder 2"/>
          <p:cNvSpPr txBox="1">
            <a:spLocks/>
          </p:cNvSpPr>
          <p:nvPr/>
        </p:nvSpPr>
        <p:spPr bwMode="auto">
          <a:xfrm>
            <a:off x="1619250" y="1809477"/>
            <a:ext cx="6624638" cy="298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altLang="en-US" sz="2800" dirty="0"/>
              <a:t>	</a:t>
            </a:r>
            <a:r>
              <a:rPr lang="en-US" altLang="en-US" sz="2000" dirty="0" smtClean="0"/>
              <a:t>“</a:t>
            </a:r>
            <a:r>
              <a:rPr lang="en-US" sz="2000" dirty="0"/>
              <a:t>Process of enquiry and discovery achieved by generating and analyzing evidence, evaluating and interpreting findings, and drawing robust conclusions</a:t>
            </a:r>
            <a:r>
              <a:rPr lang="en-US" altLang="en-US" sz="2000" dirty="0"/>
              <a:t>”</a:t>
            </a:r>
            <a:r>
              <a:rPr lang="en-US" sz="2000" dirty="0"/>
              <a:t> </a:t>
            </a:r>
          </a:p>
          <a:p>
            <a:pPr eaLnBrk="1" hangingPunct="1">
              <a:spcBef>
                <a:spcPct val="20000"/>
              </a:spcBef>
            </a:pPr>
            <a:r>
              <a:rPr lang="en-US" sz="2000" dirty="0"/>
              <a:t>		(</a:t>
            </a:r>
            <a:r>
              <a:rPr lang="en-US" sz="2000" dirty="0" err="1"/>
              <a:t>Kitchin</a:t>
            </a:r>
            <a:r>
              <a:rPr lang="en-US" sz="2000" dirty="0"/>
              <a:t> &amp; Tate, 2000)</a:t>
            </a:r>
          </a:p>
        </p:txBody>
      </p:sp>
    </p:spTree>
    <p:extLst>
      <p:ext uri="{BB962C8B-B14F-4D97-AF65-F5344CB8AC3E}">
        <p14:creationId xmlns:p14="http://schemas.microsoft.com/office/powerpoint/2010/main" val="902065511"/>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hello.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9144000" cy="6858000"/>
          </a:xfrm>
          <a:prstGeom prst="rect">
            <a:avLst/>
          </a:prstGeom>
        </p:spPr>
      </p:pic>
    </p:spTree>
    <p:extLst>
      <p:ext uri="{BB962C8B-B14F-4D97-AF65-F5344CB8AC3E}">
        <p14:creationId xmlns:p14="http://schemas.microsoft.com/office/powerpoint/2010/main" val="3967461275"/>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531" name="Picture 6" descr="http://tyrannyoftradition.files.wordpress.com/2014/02/93434191-einstein-tongue_custom-36fb0ce35776dc2d92eda90880022bf48a67e192-s6-c30.jpg"/>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9525" y="4479925"/>
            <a:ext cx="2139950" cy="2401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Rounded Rectangular Callout 7"/>
          <p:cNvSpPr/>
          <p:nvPr/>
        </p:nvSpPr>
        <p:spPr>
          <a:xfrm>
            <a:off x="2123728" y="3535848"/>
            <a:ext cx="2710715" cy="1512168"/>
          </a:xfrm>
          <a:prstGeom prst="wedgeRoundRectCallout">
            <a:avLst>
              <a:gd name="adj1" fmla="val 50204"/>
              <a:gd name="adj2" fmla="val 74144"/>
              <a:gd name="adj3" fmla="val 16667"/>
            </a:avLst>
          </a:prstGeom>
          <a:noFill/>
          <a:ln w="38100">
            <a:solidFill>
              <a:schemeClr val="tx1"/>
            </a:solidFill>
          </a:ln>
          <a:scene3d>
            <a:camera prst="orthographicFront">
              <a:rot lat="0" lon="10799999" rev="0"/>
            </a:camera>
            <a:lightRig rig="threePt" dir="t"/>
          </a:scene3d>
        </p:spPr>
        <p:style>
          <a:lnRef idx="1">
            <a:schemeClr val="accent1"/>
          </a:lnRef>
          <a:fillRef idx="3">
            <a:schemeClr val="accent1"/>
          </a:fillRef>
          <a:effectRef idx="2">
            <a:schemeClr val="accent1"/>
          </a:effectRef>
          <a:fontRef idx="minor">
            <a:schemeClr val="lt1"/>
          </a:fontRef>
        </p:style>
        <p:txBody>
          <a:bodyPr anchor="ctr"/>
          <a:lstStyle/>
          <a:p>
            <a:pPr algn="ctr">
              <a:defRPr/>
            </a:pPr>
            <a:endParaRPr lang="en-GB"/>
          </a:p>
        </p:txBody>
      </p:sp>
      <p:sp>
        <p:nvSpPr>
          <p:cNvPr id="22533" name="Rectangle 8"/>
          <p:cNvSpPr>
            <a:spLocks noChangeArrowheads="1"/>
          </p:cNvSpPr>
          <p:nvPr/>
        </p:nvSpPr>
        <p:spPr bwMode="auto">
          <a:xfrm>
            <a:off x="2195513" y="3679825"/>
            <a:ext cx="2890837" cy="1477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GB" altLang="en-US"/>
              <a:t>““</a:t>
            </a:r>
            <a:r>
              <a:rPr lang="en-GB"/>
              <a:t>If we knew what it was we were doing, it would not be called research, would it?</a:t>
            </a:r>
            <a:r>
              <a:rPr lang="en-GB" altLang="en-US"/>
              <a:t>”</a:t>
            </a:r>
            <a:endParaRPr lang="en-GB"/>
          </a:p>
          <a:p>
            <a:r>
              <a:rPr lang="en-US"/>
              <a:t>	</a:t>
            </a:r>
            <a:endParaRPr lang="en-GB" sz="1600"/>
          </a:p>
        </p:txBody>
      </p:sp>
      <p:sp>
        <p:nvSpPr>
          <p:cNvPr id="13" name="32-Point Star 12"/>
          <p:cNvSpPr>
            <a:spLocks noChangeArrowheads="1"/>
          </p:cNvSpPr>
          <p:nvPr/>
        </p:nvSpPr>
        <p:spPr bwMode="auto">
          <a:xfrm>
            <a:off x="3700463" y="4281488"/>
            <a:ext cx="5400675" cy="2205037"/>
          </a:xfrm>
          <a:prstGeom prst="star32">
            <a:avLst>
              <a:gd name="adj" fmla="val 37500"/>
            </a:avLst>
          </a:prstGeom>
          <a:solidFill>
            <a:schemeClr val="bg1"/>
          </a:solidFill>
          <a:ln w="28575">
            <a:solidFill>
              <a:srgbClr val="000000"/>
            </a:solidFill>
            <a:miter lim="800000"/>
            <a:headEnd/>
            <a:tailEnd/>
          </a:ln>
          <a:effectLst>
            <a:outerShdw blurRad="40000" dist="23000" dir="5400000" rotWithShape="0">
              <a:srgbClr val="808080">
                <a:alpha val="34998"/>
              </a:srgbClr>
            </a:outerShdw>
          </a:effectLst>
        </p:spPr>
        <p:txBody>
          <a:bodyPr anchor="ctr"/>
          <a:lstStyle/>
          <a:p>
            <a:pPr algn="ctr">
              <a:defRPr/>
            </a:pPr>
            <a:endParaRPr lang="en-GB">
              <a:solidFill>
                <a:schemeClr val="lt1"/>
              </a:solidFill>
              <a:latin typeface="+mn-lt"/>
              <a:ea typeface="+mn-ea"/>
            </a:endParaRPr>
          </a:p>
        </p:txBody>
      </p:sp>
      <p:sp>
        <p:nvSpPr>
          <p:cNvPr id="22535" name="Rectangle 16"/>
          <p:cNvSpPr>
            <a:spLocks noChangeArrowheads="1"/>
          </p:cNvSpPr>
          <p:nvPr/>
        </p:nvSpPr>
        <p:spPr bwMode="auto">
          <a:xfrm>
            <a:off x="4635500" y="5003800"/>
            <a:ext cx="395287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r>
              <a:rPr lang="en-GB" altLang="en-US"/>
              <a:t>“</a:t>
            </a:r>
            <a:r>
              <a:rPr lang="en-GB"/>
              <a:t>What is research, but a blind date with knowledge.</a:t>
            </a:r>
            <a:r>
              <a:rPr lang="en-GB" altLang="en-US"/>
              <a:t>”</a:t>
            </a:r>
            <a:r>
              <a:rPr lang="en-GB"/>
              <a:t> </a:t>
            </a:r>
          </a:p>
          <a:p>
            <a:r>
              <a:rPr lang="en-GB"/>
              <a:t>	 </a:t>
            </a:r>
          </a:p>
          <a:p>
            <a:r>
              <a:rPr lang="en-GB"/>
              <a:t>	William Harvey</a:t>
            </a:r>
            <a:endParaRPr lang="en-GB" sz="1600"/>
          </a:p>
        </p:txBody>
      </p:sp>
      <p:sp>
        <p:nvSpPr>
          <p:cNvPr id="22536" name="TextBox 13"/>
          <p:cNvSpPr txBox="1">
            <a:spLocks noChangeArrowheads="1"/>
          </p:cNvSpPr>
          <p:nvPr/>
        </p:nvSpPr>
        <p:spPr bwMode="auto">
          <a:xfrm>
            <a:off x="4789488" y="4638675"/>
            <a:ext cx="381635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9600"/>
              <a:t>????</a:t>
            </a:r>
            <a:endParaRPr lang="en-GB" sz="9600"/>
          </a:p>
        </p:txBody>
      </p:sp>
      <p:sp>
        <p:nvSpPr>
          <p:cNvPr id="11" name="Content Placeholder 2"/>
          <p:cNvSpPr txBox="1">
            <a:spLocks/>
          </p:cNvSpPr>
          <p:nvPr/>
        </p:nvSpPr>
        <p:spPr bwMode="auto">
          <a:xfrm>
            <a:off x="250825" y="836613"/>
            <a:ext cx="8489950" cy="7207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Font typeface="Arial" pitchFamily="34" charset="0"/>
              <a:buChar char="•"/>
              <a:defRPr sz="2800" kern="1200">
                <a:solidFill>
                  <a:schemeClr val="tx1"/>
                </a:solidFill>
                <a:latin typeface="Arial" pitchFamily="34" charset="0"/>
                <a:ea typeface="+mn-ea"/>
                <a:cs typeface="Arial" pitchFamily="34" charset="0"/>
              </a:defRPr>
            </a:lvl1pPr>
            <a:lvl2pPr marL="742950" indent="-285750" algn="l" rtl="0" fontAlgn="base">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2pPr>
            <a:lvl3pPr marL="1143000" indent="-228600" algn="l" rtl="0" fontAlgn="base">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3pPr>
            <a:lvl4pPr marL="1600200" indent="-228600" algn="l" rtl="0" fontAlgn="base">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4pPr>
            <a:lvl5pPr marL="2057400" indent="-228600" algn="l" rtl="0" fontAlgn="base">
              <a:spcBef>
                <a:spcPct val="20000"/>
              </a:spcBef>
              <a:spcAft>
                <a:spcPct val="0"/>
              </a:spcAft>
              <a:buFont typeface="Arial" pitchFamily="34" charset="0"/>
              <a:buChar char="»"/>
              <a:defRPr sz="2400" kern="1200">
                <a:solidFill>
                  <a:schemeClr val="tx1"/>
                </a:solidFill>
                <a:latin typeface="Arial" pitchFamily="34" charset="0"/>
                <a:ea typeface="+mn-ea"/>
                <a:cs typeface="Arial" pitchFamily="34" charset="0"/>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buFontTx/>
              <a:buNone/>
            </a:pPr>
            <a:endParaRPr lang="en-US" smtClean="0">
              <a:ea typeface="ＭＳ Ｐゴシック" pitchFamily="34" charset="-128"/>
            </a:endParaRPr>
          </a:p>
          <a:p>
            <a:pPr>
              <a:buFontTx/>
              <a:buNone/>
            </a:pPr>
            <a:r>
              <a:rPr lang="en-US" smtClean="0">
                <a:ea typeface="ＭＳ Ｐゴシック" pitchFamily="34" charset="-128"/>
              </a:rPr>
              <a:t>What is research?</a:t>
            </a:r>
            <a:endParaRPr lang="en-US" dirty="0" smtClean="0">
              <a:ea typeface="ＭＳ Ｐゴシック" pitchFamily="34" charset="-128"/>
            </a:endParaRPr>
          </a:p>
        </p:txBody>
      </p:sp>
      <p:sp>
        <p:nvSpPr>
          <p:cNvPr id="12" name="Content Placeholder 2"/>
          <p:cNvSpPr txBox="1">
            <a:spLocks/>
          </p:cNvSpPr>
          <p:nvPr/>
        </p:nvSpPr>
        <p:spPr bwMode="auto">
          <a:xfrm>
            <a:off x="1619250" y="1809477"/>
            <a:ext cx="6624638" cy="2987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342900" indent="-342900"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spcBef>
                <a:spcPct val="20000"/>
              </a:spcBef>
            </a:pPr>
            <a:r>
              <a:rPr lang="en-US" altLang="en-US" sz="2800" dirty="0"/>
              <a:t>	</a:t>
            </a:r>
            <a:r>
              <a:rPr lang="en-US" altLang="en-US" sz="2000" dirty="0" smtClean="0"/>
              <a:t>“</a:t>
            </a:r>
            <a:r>
              <a:rPr lang="en-US" sz="2000" dirty="0"/>
              <a:t>Process of enquiry and discovery achieved by generating and analyzing evidence, evaluating and interpreting findings, and drawing robust conclusions</a:t>
            </a:r>
            <a:r>
              <a:rPr lang="en-US" altLang="en-US" sz="2000" dirty="0"/>
              <a:t>”</a:t>
            </a:r>
            <a:r>
              <a:rPr lang="en-US" sz="2000" dirty="0"/>
              <a:t> </a:t>
            </a:r>
          </a:p>
          <a:p>
            <a:pPr eaLnBrk="1" hangingPunct="1">
              <a:spcBef>
                <a:spcPct val="20000"/>
              </a:spcBef>
            </a:pPr>
            <a:r>
              <a:rPr lang="en-US" sz="2000" dirty="0"/>
              <a:t>		(</a:t>
            </a:r>
            <a:r>
              <a:rPr lang="en-US" sz="2000" dirty="0" err="1"/>
              <a:t>Kitchin</a:t>
            </a:r>
            <a:r>
              <a:rPr lang="en-US" sz="2000" dirty="0"/>
              <a:t> &amp; Tate, 2000)</a:t>
            </a:r>
          </a:p>
        </p:txBody>
      </p:sp>
    </p:spTree>
    <p:extLst>
      <p:ext uri="{BB962C8B-B14F-4D97-AF65-F5344CB8AC3E}">
        <p14:creationId xmlns:p14="http://schemas.microsoft.com/office/powerpoint/2010/main" val="1328616853"/>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What is research?</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Research is the conscientious study of an issue, problem, or subject (</a:t>
            </a:r>
            <a:r>
              <a:rPr lang="en-US" dirty="0" err="1" smtClean="0">
                <a:ea typeface="ＭＳ Ｐゴシック" pitchFamily="34" charset="-128"/>
              </a:rPr>
              <a:t>Dantzker</a:t>
            </a:r>
            <a:r>
              <a:rPr lang="en-US" dirty="0" smtClean="0">
                <a:ea typeface="ＭＳ Ｐゴシック" pitchFamily="34" charset="-128"/>
              </a:rPr>
              <a:t>, 2006)</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2" name="Rounded Rectangular Callout 1"/>
          <p:cNvSpPr>
            <a:spLocks noChangeArrowheads="1"/>
          </p:cNvSpPr>
          <p:nvPr/>
        </p:nvSpPr>
        <p:spPr bwMode="auto">
          <a:xfrm>
            <a:off x="179388" y="2204864"/>
            <a:ext cx="8280400" cy="3527599"/>
          </a:xfrm>
          <a:prstGeom prst="wedgeRoundRectCallout">
            <a:avLst>
              <a:gd name="adj1" fmla="val -20833"/>
              <a:gd name="adj2" fmla="val 62500"/>
              <a:gd name="adj3" fmla="val 16667"/>
            </a:avLst>
          </a:prstGeom>
          <a:noFill/>
          <a:ln w="38100">
            <a:solidFill>
              <a:schemeClr val="tx1"/>
            </a:solidFill>
            <a:miter lim="800000"/>
            <a:headEnd/>
            <a:tailEnd/>
          </a:ln>
          <a:effectLst>
            <a:outerShdw blurRad="40000" dist="23000" dir="5400000" rotWithShape="0">
              <a:srgbClr val="808080">
                <a:alpha val="34998"/>
              </a:srgbClr>
            </a:outerShdw>
          </a:effectLst>
          <a:extLst>
            <a:ext uri="{909E8E84-426E-40dd-AFC4-6F175D3DCCD1}">
              <a14:hiddenFill xmlns:a14="http://schemas.microsoft.com/office/drawing/2010/main">
                <a:solidFill>
                  <a:srgbClr val="FFFFFF"/>
                </a:solidFill>
              </a14:hiddenFill>
            </a:ext>
          </a:extLst>
        </p:spPr>
        <p:txBody>
          <a:bodyPr anchor="ctr"/>
          <a:lstStyle/>
          <a:p>
            <a:pPr algn="ctr">
              <a:defRPr/>
            </a:pPr>
            <a:endParaRPr lang="en-GB">
              <a:solidFill>
                <a:schemeClr val="lt1"/>
              </a:solidFill>
              <a:latin typeface="+mn-lt"/>
              <a:ea typeface="+mn-ea"/>
            </a:endParaRPr>
          </a:p>
        </p:txBody>
      </p:sp>
    </p:spTree>
    <p:extLst>
      <p:ext uri="{BB962C8B-B14F-4D97-AF65-F5344CB8AC3E}">
        <p14:creationId xmlns:p14="http://schemas.microsoft.com/office/powerpoint/2010/main" val="1503283942"/>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05880" y="1268760"/>
            <a:ext cx="6686400" cy="1143000"/>
          </a:xfrm>
        </p:spPr>
        <p:txBody>
          <a:bodyPr/>
          <a:lstStyle/>
          <a:p>
            <a:r>
              <a:rPr lang="en-US" dirty="0" smtClean="0"/>
              <a:t>What makes research scientific?</a:t>
            </a:r>
            <a:endParaRPr lang="en-US" dirty="0"/>
          </a:p>
        </p:txBody>
      </p:sp>
      <p:sp>
        <p:nvSpPr>
          <p:cNvPr id="3" name="Content Placeholder 2"/>
          <p:cNvSpPr>
            <a:spLocks noGrp="1"/>
          </p:cNvSpPr>
          <p:nvPr>
            <p:ph idx="1"/>
          </p:nvPr>
        </p:nvSpPr>
        <p:spPr>
          <a:xfrm>
            <a:off x="395536" y="2492896"/>
            <a:ext cx="8229600" cy="4176464"/>
          </a:xfrm>
        </p:spPr>
        <p:txBody>
          <a:bodyPr/>
          <a:lstStyle/>
          <a:p>
            <a:pPr marL="0" indent="0">
              <a:buNone/>
            </a:pPr>
            <a:r>
              <a:rPr lang="en-US" dirty="0" smtClean="0"/>
              <a:t>Good research, be it qualitative or quantitative, must follow four principles in design</a:t>
            </a:r>
          </a:p>
          <a:p>
            <a:pPr marL="514350" indent="-514350">
              <a:buFont typeface="+mj-lt"/>
              <a:buAutoNum type="arabicPeriod"/>
            </a:pPr>
            <a:r>
              <a:rPr lang="en-US" dirty="0" smtClean="0"/>
              <a:t>Goal is inference</a:t>
            </a:r>
          </a:p>
          <a:p>
            <a:pPr marL="514350" indent="-514350">
              <a:buFont typeface="+mj-lt"/>
              <a:buAutoNum type="arabicPeriod"/>
            </a:pPr>
            <a:r>
              <a:rPr lang="en-US" dirty="0" smtClean="0"/>
              <a:t>Procedures are public</a:t>
            </a:r>
          </a:p>
          <a:p>
            <a:pPr marL="514350" indent="-514350">
              <a:buFont typeface="+mj-lt"/>
              <a:buAutoNum type="arabicPeriod"/>
            </a:pPr>
            <a:r>
              <a:rPr lang="en-US" dirty="0" smtClean="0"/>
              <a:t>Conclusions are uncertain</a:t>
            </a:r>
          </a:p>
          <a:p>
            <a:pPr marL="514350" indent="-514350">
              <a:buFont typeface="+mj-lt"/>
              <a:buAutoNum type="arabicPeriod"/>
            </a:pPr>
            <a:r>
              <a:rPr lang="en-US" dirty="0" smtClean="0"/>
              <a:t>Content is the method</a:t>
            </a:r>
          </a:p>
          <a:p>
            <a:pPr marL="514350" indent="-514350">
              <a:buFont typeface="+mj-lt"/>
              <a:buAutoNum type="arabicPeriod"/>
            </a:pPr>
            <a:endParaRPr lang="en-US" dirty="0"/>
          </a:p>
          <a:p>
            <a:pPr marL="0" indent="0" algn="r">
              <a:buNone/>
            </a:pPr>
            <a:r>
              <a:rPr lang="en-US" dirty="0" smtClean="0"/>
              <a:t>(King et al 1994) </a:t>
            </a:r>
            <a:endParaRPr lang="en-US" dirty="0"/>
          </a:p>
        </p:txBody>
      </p:sp>
    </p:spTree>
    <p:extLst>
      <p:ext uri="{BB962C8B-B14F-4D97-AF65-F5344CB8AC3E}">
        <p14:creationId xmlns:p14="http://schemas.microsoft.com/office/powerpoint/2010/main" val="3772963436"/>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Goal is inference</a:t>
            </a:r>
            <a:br>
              <a:rPr lang="en-US" dirty="0"/>
            </a:br>
            <a:endParaRPr lang="en-US" dirty="0"/>
          </a:p>
        </p:txBody>
      </p:sp>
      <p:sp>
        <p:nvSpPr>
          <p:cNvPr id="3" name="Content Placeholder 2"/>
          <p:cNvSpPr>
            <a:spLocks noGrp="1"/>
          </p:cNvSpPr>
          <p:nvPr>
            <p:ph idx="1"/>
          </p:nvPr>
        </p:nvSpPr>
        <p:spPr/>
        <p:txBody>
          <a:bodyPr/>
          <a:lstStyle/>
          <a:p>
            <a:r>
              <a:rPr lang="en-US" dirty="0" smtClean="0"/>
              <a:t>Make descriptive or explanatory inferences</a:t>
            </a:r>
          </a:p>
          <a:p>
            <a:r>
              <a:rPr lang="en-US" dirty="0" smtClean="0"/>
              <a:t>Based on empirical information</a:t>
            </a:r>
          </a:p>
          <a:p>
            <a:r>
              <a:rPr lang="en-US" dirty="0" smtClean="0"/>
              <a:t>Descriptive inference</a:t>
            </a:r>
          </a:p>
          <a:p>
            <a:pPr lvl="1"/>
            <a:r>
              <a:rPr lang="en-US" dirty="0" smtClean="0"/>
              <a:t>Using observations to learn about other unobserved facts</a:t>
            </a:r>
          </a:p>
          <a:p>
            <a:r>
              <a:rPr lang="en-US" dirty="0" smtClean="0"/>
              <a:t>Causal inference</a:t>
            </a:r>
          </a:p>
          <a:p>
            <a:pPr lvl="1"/>
            <a:r>
              <a:rPr lang="en-US" dirty="0" smtClean="0"/>
              <a:t>Learning about causal effects from data</a:t>
            </a:r>
          </a:p>
        </p:txBody>
      </p:sp>
    </p:spTree>
    <p:extLst>
      <p:ext uri="{BB962C8B-B14F-4D97-AF65-F5344CB8AC3E}">
        <p14:creationId xmlns:p14="http://schemas.microsoft.com/office/powerpoint/2010/main" val="3991042131"/>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Procedures are public</a:t>
            </a:r>
          </a:p>
        </p:txBody>
      </p:sp>
      <p:sp>
        <p:nvSpPr>
          <p:cNvPr id="3" name="Content Placeholder 2"/>
          <p:cNvSpPr>
            <a:spLocks noGrp="1"/>
          </p:cNvSpPr>
          <p:nvPr>
            <p:ph idx="1"/>
          </p:nvPr>
        </p:nvSpPr>
        <p:spPr/>
        <p:txBody>
          <a:bodyPr/>
          <a:lstStyle/>
          <a:p>
            <a:r>
              <a:rPr lang="en-US" dirty="0" smtClean="0"/>
              <a:t>Methods for collecting and </a:t>
            </a:r>
            <a:r>
              <a:rPr lang="en-US" dirty="0" err="1" smtClean="0"/>
              <a:t>analysing</a:t>
            </a:r>
            <a:r>
              <a:rPr lang="en-US" dirty="0" smtClean="0"/>
              <a:t> data are</a:t>
            </a:r>
          </a:p>
          <a:p>
            <a:pPr lvl="1"/>
            <a:r>
              <a:rPr lang="en-US" dirty="0" smtClean="0"/>
              <a:t> explicit, </a:t>
            </a:r>
          </a:p>
          <a:p>
            <a:pPr lvl="1"/>
            <a:r>
              <a:rPr lang="en-US" dirty="0" smtClean="0"/>
              <a:t>codified, and </a:t>
            </a:r>
          </a:p>
          <a:p>
            <a:pPr lvl="1"/>
            <a:r>
              <a:rPr lang="en-US" dirty="0" smtClean="0"/>
              <a:t>public</a:t>
            </a:r>
          </a:p>
          <a:p>
            <a:r>
              <a:rPr lang="en-US" dirty="0" smtClean="0"/>
              <a:t>Method and logic for inferences must be explicit</a:t>
            </a:r>
          </a:p>
          <a:p>
            <a:r>
              <a:rPr lang="en-US" dirty="0"/>
              <a:t>Reliability can be </a:t>
            </a:r>
            <a:r>
              <a:rPr lang="en-US" dirty="0" smtClean="0"/>
              <a:t>assessed</a:t>
            </a:r>
            <a:endParaRPr lang="en-US" dirty="0"/>
          </a:p>
        </p:txBody>
      </p:sp>
    </p:spTree>
    <p:extLst>
      <p:ext uri="{BB962C8B-B14F-4D97-AF65-F5344CB8AC3E}">
        <p14:creationId xmlns:p14="http://schemas.microsoft.com/office/powerpoint/2010/main" val="3676701848"/>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Conclusions are uncertain</a:t>
            </a:r>
            <a:endParaRPr lang="en-US" dirty="0"/>
          </a:p>
        </p:txBody>
      </p:sp>
      <p:sp>
        <p:nvSpPr>
          <p:cNvPr id="3" name="Content Placeholder 2"/>
          <p:cNvSpPr>
            <a:spLocks noGrp="1"/>
          </p:cNvSpPr>
          <p:nvPr>
            <p:ph idx="1"/>
          </p:nvPr>
        </p:nvSpPr>
        <p:spPr/>
        <p:txBody>
          <a:bodyPr/>
          <a:lstStyle/>
          <a:p>
            <a:r>
              <a:rPr lang="en-US" dirty="0" smtClean="0"/>
              <a:t>Data is uncertain so conclusions can’t be certain</a:t>
            </a:r>
          </a:p>
          <a:p>
            <a:r>
              <a:rPr lang="en-US" dirty="0" smtClean="0"/>
              <a:t>Need to address uncertainty</a:t>
            </a:r>
          </a:p>
          <a:p>
            <a:r>
              <a:rPr lang="en-US" dirty="0" smtClean="0"/>
              <a:t>Discuss limitations of knowledge and insight</a:t>
            </a:r>
          </a:p>
          <a:p>
            <a:pPr marL="0" indent="0">
              <a:buNone/>
            </a:pPr>
            <a:endParaRPr lang="en-US" dirty="0"/>
          </a:p>
        </p:txBody>
      </p:sp>
    </p:spTree>
    <p:extLst>
      <p:ext uri="{BB962C8B-B14F-4D97-AF65-F5344CB8AC3E}">
        <p14:creationId xmlns:p14="http://schemas.microsoft.com/office/powerpoint/2010/main" val="3446087387"/>
      </p:ext>
    </p:extLst>
  </p:cSld>
  <p:clrMapOvr>
    <a:masterClrMapping/>
  </p:clrMapOvr>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Content is the method</a:t>
            </a:r>
            <a:endParaRPr lang="en-US" dirty="0"/>
          </a:p>
        </p:txBody>
      </p:sp>
      <p:sp>
        <p:nvSpPr>
          <p:cNvPr id="3" name="Content Placeholder 2"/>
          <p:cNvSpPr>
            <a:spLocks noGrp="1"/>
          </p:cNvSpPr>
          <p:nvPr>
            <p:ph idx="1"/>
          </p:nvPr>
        </p:nvSpPr>
        <p:spPr/>
        <p:txBody>
          <a:bodyPr/>
          <a:lstStyle/>
          <a:p>
            <a:r>
              <a:rPr lang="en-US" dirty="0" smtClean="0"/>
              <a:t>The “science” part is the method &amp; rules, not subject matter</a:t>
            </a:r>
          </a:p>
          <a:p>
            <a:r>
              <a:rPr lang="en-US" dirty="0" smtClean="0"/>
              <a:t>Adhere to a set of rules for inference</a:t>
            </a:r>
          </a:p>
          <a:p>
            <a:r>
              <a:rPr lang="en-US" dirty="0" smtClean="0"/>
              <a:t>But topic can be anything</a:t>
            </a:r>
            <a:endParaRPr lang="en-US" dirty="0"/>
          </a:p>
        </p:txBody>
      </p:sp>
    </p:spTree>
    <p:extLst>
      <p:ext uri="{BB962C8B-B14F-4D97-AF65-F5344CB8AC3E}">
        <p14:creationId xmlns:p14="http://schemas.microsoft.com/office/powerpoint/2010/main" val="1776891349"/>
      </p:ext>
    </p:extLst>
  </p:cSld>
  <p:clrMapOvr>
    <a:masterClrMapping/>
  </p:clrMapOvr>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4" name="Content Placeholder 3"/>
          <p:cNvPicPr>
            <a:picLocks noGrp="1" noChangeAspect="1"/>
          </p:cNvPicPr>
          <p:nvPr>
            <p:ph idx="1"/>
          </p:nvPr>
        </p:nvPicPr>
        <p:blipFill rotWithShape="1">
          <a:blip r:embed="rId2"/>
          <a:srcRect t="192" b="-401"/>
          <a:stretch/>
        </p:blipFill>
        <p:spPr>
          <a:xfrm>
            <a:off x="-900608" y="0"/>
            <a:ext cx="10461788" cy="6911464"/>
          </a:xfrm>
        </p:spPr>
      </p:pic>
    </p:spTree>
    <p:extLst>
      <p:ext uri="{BB962C8B-B14F-4D97-AF65-F5344CB8AC3E}">
        <p14:creationId xmlns:p14="http://schemas.microsoft.com/office/powerpoint/2010/main" val="3715998069"/>
      </p:ext>
    </p:extLst>
  </p:cSld>
  <p:clrMapOvr>
    <a:masterClrMapping/>
  </p:clrMapOvr>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Levels of inquiry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474912432"/>
              </p:ext>
            </p:extLst>
          </p:nvPr>
        </p:nvGraphicFramePr>
        <p:xfrm>
          <a:off x="395536" y="2492896"/>
          <a:ext cx="8229600" cy="3633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2207566698"/>
      </p:ext>
    </p:extLst>
  </p:cSld>
  <p:clrMapOvr>
    <a:masterClrMapping/>
  </p:clrMapOvr>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Levels of inquiry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639266065"/>
              </p:ext>
            </p:extLst>
          </p:nvPr>
        </p:nvGraphicFramePr>
        <p:xfrm>
          <a:off x="395536" y="2492896"/>
          <a:ext cx="8229600" cy="3633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23964625"/>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Aims of this course</a:t>
            </a:r>
            <a:endParaRPr lang="en-US" dirty="0"/>
          </a:p>
        </p:txBody>
      </p:sp>
      <p:sp>
        <p:nvSpPr>
          <p:cNvPr id="3" name="Content Placeholder 2"/>
          <p:cNvSpPr>
            <a:spLocks noGrp="1"/>
          </p:cNvSpPr>
          <p:nvPr>
            <p:ph idx="1"/>
          </p:nvPr>
        </p:nvSpPr>
        <p:spPr/>
        <p:txBody>
          <a:bodyPr/>
          <a:lstStyle/>
          <a:p>
            <a:r>
              <a:rPr lang="en-US" dirty="0"/>
              <a:t>U</a:t>
            </a:r>
            <a:r>
              <a:rPr lang="en-US" dirty="0" smtClean="0"/>
              <a:t>nderstand </a:t>
            </a:r>
            <a:r>
              <a:rPr lang="en-US" dirty="0"/>
              <a:t>the nature of social (criminological) </a:t>
            </a:r>
            <a:r>
              <a:rPr lang="en-US" dirty="0" smtClean="0"/>
              <a:t>research </a:t>
            </a:r>
            <a:endParaRPr lang="en-US" dirty="0"/>
          </a:p>
          <a:p>
            <a:r>
              <a:rPr lang="en-US" dirty="0"/>
              <a:t>F</a:t>
            </a:r>
            <a:r>
              <a:rPr lang="en-US" dirty="0" smtClean="0"/>
              <a:t>ormulate </a:t>
            </a:r>
            <a:r>
              <a:rPr lang="en-US" dirty="0"/>
              <a:t>original research questions </a:t>
            </a:r>
            <a:endParaRPr lang="en-US" dirty="0" smtClean="0"/>
          </a:p>
          <a:p>
            <a:r>
              <a:rPr lang="en-US" dirty="0" smtClean="0"/>
              <a:t>Select suitable research </a:t>
            </a:r>
            <a:r>
              <a:rPr lang="en-US" dirty="0"/>
              <a:t>designs </a:t>
            </a:r>
          </a:p>
          <a:p>
            <a:r>
              <a:rPr lang="en-US" dirty="0"/>
              <a:t>D</a:t>
            </a:r>
            <a:r>
              <a:rPr lang="en-US" dirty="0" smtClean="0"/>
              <a:t>evelop dissertation ideas </a:t>
            </a:r>
          </a:p>
          <a:p>
            <a:r>
              <a:rPr lang="en-US" dirty="0" smtClean="0"/>
              <a:t>Critically </a:t>
            </a:r>
            <a:r>
              <a:rPr lang="en-US" dirty="0"/>
              <a:t>engage with high level </a:t>
            </a:r>
            <a:r>
              <a:rPr lang="en-US" dirty="0" smtClean="0"/>
              <a:t>methodology</a:t>
            </a:r>
          </a:p>
          <a:p>
            <a:r>
              <a:rPr lang="en-US" dirty="0" smtClean="0"/>
              <a:t>Gain </a:t>
            </a:r>
            <a:r>
              <a:rPr lang="en-US" dirty="0"/>
              <a:t>more from </a:t>
            </a:r>
            <a:r>
              <a:rPr lang="en-US" dirty="0" smtClean="0"/>
              <a:t>the reading</a:t>
            </a:r>
            <a:endParaRPr lang="en-US" dirty="0"/>
          </a:p>
        </p:txBody>
      </p:sp>
    </p:spTree>
    <p:extLst>
      <p:ext uri="{BB962C8B-B14F-4D97-AF65-F5344CB8AC3E}">
        <p14:creationId xmlns:p14="http://schemas.microsoft.com/office/powerpoint/2010/main" val="1419082857"/>
      </p:ext>
    </p:extLst>
  </p:cSld>
  <p:clrMapOvr>
    <a:masterClrMapping/>
  </p:clrMapOvr>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Levels of inquiry</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3264015814"/>
              </p:ext>
            </p:extLst>
          </p:nvPr>
        </p:nvGraphicFramePr>
        <p:xfrm>
          <a:off x="395536" y="2492896"/>
          <a:ext cx="8229600" cy="363326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494856643"/>
      </p:ext>
    </p:extLst>
  </p:cSld>
  <p:clrMapOvr>
    <a:masterClrMapping/>
  </p:clrMapOvr>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Micro examples?</a:t>
            </a:r>
            <a:endParaRPr lang="en-US" dirty="0"/>
          </a:p>
        </p:txBody>
      </p:sp>
      <p:sp>
        <p:nvSpPr>
          <p:cNvPr id="3" name="Content Placeholder 2"/>
          <p:cNvSpPr>
            <a:spLocks noGrp="1"/>
          </p:cNvSpPr>
          <p:nvPr>
            <p:ph idx="1"/>
          </p:nvPr>
        </p:nvSpPr>
        <p:spPr/>
        <p:txBody>
          <a:bodyPr/>
          <a:lstStyle/>
          <a:p>
            <a:r>
              <a:rPr lang="en-US" dirty="0" smtClean="0"/>
              <a:t>Street segment</a:t>
            </a:r>
          </a:p>
          <a:p>
            <a:r>
              <a:rPr lang="en-US" dirty="0" smtClean="0"/>
              <a:t>Within-day fluctuation</a:t>
            </a:r>
          </a:p>
          <a:p>
            <a:r>
              <a:rPr lang="en-US" dirty="0" smtClean="0"/>
              <a:t>Individual actors/ decision makers</a:t>
            </a:r>
            <a:endParaRPr lang="en-US" dirty="0"/>
          </a:p>
        </p:txBody>
      </p:sp>
    </p:spTree>
    <p:extLst>
      <p:ext uri="{BB962C8B-B14F-4D97-AF65-F5344CB8AC3E}">
        <p14:creationId xmlns:p14="http://schemas.microsoft.com/office/powerpoint/2010/main" val="713925307"/>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Meso</a:t>
            </a:r>
            <a:r>
              <a:rPr lang="en-US" dirty="0" smtClean="0"/>
              <a:t> examples?</a:t>
            </a:r>
            <a:endParaRPr lang="en-US" dirty="0"/>
          </a:p>
        </p:txBody>
      </p:sp>
      <p:sp>
        <p:nvSpPr>
          <p:cNvPr id="3" name="Content Placeholder 2"/>
          <p:cNvSpPr>
            <a:spLocks noGrp="1"/>
          </p:cNvSpPr>
          <p:nvPr>
            <p:ph idx="1"/>
          </p:nvPr>
        </p:nvSpPr>
        <p:spPr/>
        <p:txBody>
          <a:bodyPr/>
          <a:lstStyle/>
          <a:p>
            <a:r>
              <a:rPr lang="en-US" dirty="0" err="1" smtClean="0"/>
              <a:t>Neighbourhood</a:t>
            </a:r>
            <a:endParaRPr lang="en-US" dirty="0" smtClean="0"/>
          </a:p>
          <a:p>
            <a:r>
              <a:rPr lang="en-US" dirty="0" smtClean="0"/>
              <a:t>Schools</a:t>
            </a:r>
          </a:p>
          <a:p>
            <a:r>
              <a:rPr lang="en-US" dirty="0" smtClean="0"/>
              <a:t>Community groups</a:t>
            </a:r>
          </a:p>
          <a:p>
            <a:endParaRPr lang="en-US" dirty="0"/>
          </a:p>
        </p:txBody>
      </p:sp>
    </p:spTree>
    <p:extLst>
      <p:ext uri="{BB962C8B-B14F-4D97-AF65-F5344CB8AC3E}">
        <p14:creationId xmlns:p14="http://schemas.microsoft.com/office/powerpoint/2010/main" val="253223068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Macro examples?</a:t>
            </a:r>
            <a:endParaRPr lang="en-US" dirty="0"/>
          </a:p>
        </p:txBody>
      </p:sp>
      <p:sp>
        <p:nvSpPr>
          <p:cNvPr id="3" name="Content Placeholder 2"/>
          <p:cNvSpPr>
            <a:spLocks noGrp="1"/>
          </p:cNvSpPr>
          <p:nvPr>
            <p:ph idx="1"/>
          </p:nvPr>
        </p:nvSpPr>
        <p:spPr/>
        <p:txBody>
          <a:bodyPr/>
          <a:lstStyle/>
          <a:p>
            <a:r>
              <a:rPr lang="en-US" dirty="0" smtClean="0"/>
              <a:t>National and international trends</a:t>
            </a:r>
          </a:p>
          <a:p>
            <a:r>
              <a:rPr lang="en-US" dirty="0" smtClean="0"/>
              <a:t>Change over years</a:t>
            </a:r>
          </a:p>
          <a:p>
            <a:r>
              <a:rPr lang="en-US" dirty="0" smtClean="0"/>
              <a:t>Interaction of large systems</a:t>
            </a:r>
          </a:p>
          <a:p>
            <a:endParaRPr lang="en-US" dirty="0"/>
          </a:p>
        </p:txBody>
      </p:sp>
    </p:spTree>
    <p:extLst>
      <p:ext uri="{BB962C8B-B14F-4D97-AF65-F5344CB8AC3E}">
        <p14:creationId xmlns:p14="http://schemas.microsoft.com/office/powerpoint/2010/main" val="313610601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How to do research?</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2916238" y="2708275"/>
            <a:ext cx="381635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9600" dirty="0"/>
              <a:t>????</a:t>
            </a:r>
            <a:endParaRPr lang="en-GB" sz="9600" dirty="0"/>
          </a:p>
        </p:txBody>
      </p:sp>
    </p:spTree>
    <p:extLst>
      <p:ext uri="{BB962C8B-B14F-4D97-AF65-F5344CB8AC3E}">
        <p14:creationId xmlns:p14="http://schemas.microsoft.com/office/powerpoint/2010/main" val="3969586510"/>
      </p:ext>
    </p:extLst>
  </p:cSld>
  <p:clrMapOvr>
    <a:masterClrMapping/>
  </p:clrMapOvr>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 name="Oval 22"/>
          <p:cNvSpPr/>
          <p:nvPr/>
        </p:nvSpPr>
        <p:spPr>
          <a:xfrm>
            <a:off x="2267744" y="476672"/>
            <a:ext cx="5328592" cy="5688632"/>
          </a:xfrm>
          <a:prstGeom prst="ellipse">
            <a:avLst/>
          </a:prstGeom>
          <a:noFill/>
          <a:ln w="38100" cmpd="sng">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6" name="Rectangle 5"/>
          <p:cNvSpPr/>
          <p:nvPr/>
        </p:nvSpPr>
        <p:spPr>
          <a:xfrm>
            <a:off x="1763688" y="5301208"/>
            <a:ext cx="2160240" cy="936104"/>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atin typeface="Arial"/>
                <a:cs typeface="Arial"/>
              </a:rPr>
              <a:t>Support for hypothesis (or not)</a:t>
            </a:r>
            <a:endParaRPr lang="en-US" dirty="0">
              <a:latin typeface="Arial"/>
              <a:cs typeface="Arial"/>
            </a:endParaRPr>
          </a:p>
        </p:txBody>
      </p:sp>
      <p:sp>
        <p:nvSpPr>
          <p:cNvPr id="15" name="Rectangle 14"/>
          <p:cNvSpPr/>
          <p:nvPr/>
        </p:nvSpPr>
        <p:spPr>
          <a:xfrm>
            <a:off x="5940152" y="4221088"/>
            <a:ext cx="864096" cy="100811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Rectangle 17"/>
          <p:cNvSpPr/>
          <p:nvPr/>
        </p:nvSpPr>
        <p:spPr>
          <a:xfrm>
            <a:off x="2699792" y="3284984"/>
            <a:ext cx="864096" cy="1008112"/>
          </a:xfrm>
          <a:prstGeom prst="rect">
            <a:avLst/>
          </a:prstGeom>
          <a:solidFill>
            <a:srgbClr val="FFFFFF"/>
          </a:solidFill>
          <a:ln>
            <a:solidFill>
              <a:srgbClr val="FFFFFF"/>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20" name="Straight Connector 19"/>
          <p:cNvCxnSpPr/>
          <p:nvPr/>
        </p:nvCxnSpPr>
        <p:spPr>
          <a:xfrm>
            <a:off x="4572000" y="548680"/>
            <a:ext cx="0" cy="5400600"/>
          </a:xfrm>
          <a:prstGeom prst="line">
            <a:avLst/>
          </a:prstGeom>
          <a:effectLst/>
        </p:spPr>
        <p:style>
          <a:lnRef idx="2">
            <a:schemeClr val="dk1"/>
          </a:lnRef>
          <a:fillRef idx="0">
            <a:schemeClr val="dk1"/>
          </a:fillRef>
          <a:effectRef idx="1">
            <a:schemeClr val="dk1"/>
          </a:effectRef>
          <a:fontRef idx="minor">
            <a:schemeClr val="tx1"/>
          </a:fontRef>
        </p:style>
      </p:cxnSp>
      <p:cxnSp>
        <p:nvCxnSpPr>
          <p:cNvPr id="22" name="Straight Connector 21"/>
          <p:cNvCxnSpPr/>
          <p:nvPr/>
        </p:nvCxnSpPr>
        <p:spPr>
          <a:xfrm>
            <a:off x="5436096" y="476672"/>
            <a:ext cx="0" cy="5472608"/>
          </a:xfrm>
          <a:prstGeom prst="line">
            <a:avLst/>
          </a:prstGeom>
          <a:effectLst/>
        </p:spPr>
        <p:style>
          <a:lnRef idx="2">
            <a:schemeClr val="dk1"/>
          </a:lnRef>
          <a:fillRef idx="0">
            <a:schemeClr val="dk1"/>
          </a:fillRef>
          <a:effectRef idx="1">
            <a:schemeClr val="dk1"/>
          </a:effectRef>
          <a:fontRef idx="minor">
            <a:schemeClr val="tx1"/>
          </a:fontRef>
        </p:style>
      </p:cxnSp>
      <p:sp>
        <p:nvSpPr>
          <p:cNvPr id="24" name="TextBox 23"/>
          <p:cNvSpPr txBox="1"/>
          <p:nvPr/>
        </p:nvSpPr>
        <p:spPr>
          <a:xfrm rot="5400000">
            <a:off x="4360332" y="1943254"/>
            <a:ext cx="432048" cy="523220"/>
          </a:xfrm>
          <a:prstGeom prst="rect">
            <a:avLst/>
          </a:prstGeom>
          <a:noFill/>
        </p:spPr>
        <p:txBody>
          <a:bodyPr wrap="square" rtlCol="0">
            <a:spAutoFit/>
          </a:bodyPr>
          <a:lstStyle/>
          <a:p>
            <a:r>
              <a:rPr lang="en-US" sz="2800" dirty="0" smtClean="0"/>
              <a:t>&gt;</a:t>
            </a:r>
            <a:endParaRPr lang="en-US" sz="2800" dirty="0"/>
          </a:p>
        </p:txBody>
      </p:sp>
      <p:graphicFrame>
        <p:nvGraphicFramePr>
          <p:cNvPr id="5" name="Table 4"/>
          <p:cNvGraphicFramePr>
            <a:graphicFrameLocks noGrp="1"/>
          </p:cNvGraphicFramePr>
          <p:nvPr>
            <p:extLst>
              <p:ext uri="{D42A27DB-BD31-4B8C-83A1-F6EECF244321}">
                <p14:modId xmlns:p14="http://schemas.microsoft.com/office/powerpoint/2010/main" val="2179256933"/>
              </p:ext>
            </p:extLst>
          </p:nvPr>
        </p:nvGraphicFramePr>
        <p:xfrm>
          <a:off x="4283968" y="260648"/>
          <a:ext cx="1440160" cy="6072671"/>
        </p:xfrm>
        <a:graphic>
          <a:graphicData uri="http://schemas.openxmlformats.org/drawingml/2006/table">
            <a:tbl>
              <a:tblPr firstRow="1" bandRow="1">
                <a:tableStyleId>{2D5ABB26-0587-4C30-8999-92F81FD0307C}</a:tableStyleId>
              </a:tblPr>
              <a:tblGrid>
                <a:gridCol w="1440160"/>
              </a:tblGrid>
              <a:tr h="552061">
                <a:tc>
                  <a:txBody>
                    <a:bodyPr/>
                    <a:lstStyle/>
                    <a:p>
                      <a:pPr algn="ctr"/>
                      <a:r>
                        <a:rPr lang="en-US" dirty="0" smtClean="0">
                          <a:latin typeface="Arial"/>
                          <a:cs typeface="Arial"/>
                        </a:rPr>
                        <a:t>Theory</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r>
              <a:tr h="552061">
                <a:tc>
                  <a:txBody>
                    <a:bodyPr/>
                    <a:lstStyle/>
                    <a:p>
                      <a:pPr algn="ctr"/>
                      <a:endParaRPr lang="en-US" dirty="0" smtClean="0">
                        <a:latin typeface="Arial"/>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noFill/>
                  </a:tcPr>
                </a:tc>
              </a:tr>
              <a:tr h="552061">
                <a:tc>
                  <a:txBody>
                    <a:bodyPr/>
                    <a:lstStyle/>
                    <a:p>
                      <a:pPr algn="ctr"/>
                      <a:r>
                        <a:rPr lang="en-US" dirty="0" smtClean="0">
                          <a:latin typeface="Arial"/>
                          <a:cs typeface="Arial"/>
                        </a:rPr>
                        <a:t>Research Q</a:t>
                      </a: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r>
              <a:tr h="552061">
                <a:tc>
                  <a:txBody>
                    <a:bodyPr/>
                    <a:lstStyle/>
                    <a:p>
                      <a:pPr algn="ctr"/>
                      <a:endParaRPr lang="en-US" dirty="0">
                        <a:latin typeface="Arial"/>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2061">
                <a:tc>
                  <a:txBody>
                    <a:bodyPr/>
                    <a:lstStyle/>
                    <a:p>
                      <a:pPr algn="ctr"/>
                      <a:r>
                        <a:rPr lang="en-US" dirty="0" smtClean="0">
                          <a:latin typeface="Arial"/>
                          <a:cs typeface="Arial"/>
                        </a:rPr>
                        <a:t>Concepts</a:t>
                      </a:r>
                      <a:endParaRPr lang="en-US" dirty="0">
                        <a:latin typeface="Arial"/>
                        <a:cs typeface="Aria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r>
              <a:tr h="552061">
                <a:tc>
                  <a:txBody>
                    <a:bodyPr/>
                    <a:lstStyle/>
                    <a:p>
                      <a:pPr algn="ctr"/>
                      <a:endParaRPr lang="en-US" dirty="0">
                        <a:latin typeface="Arial"/>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2061">
                <a:tc>
                  <a:txBody>
                    <a:bodyPr/>
                    <a:lstStyle/>
                    <a:p>
                      <a:pPr algn="ctr"/>
                      <a:r>
                        <a:rPr lang="en-US" dirty="0" smtClean="0">
                          <a:latin typeface="Arial"/>
                          <a:cs typeface="Arial"/>
                        </a:rPr>
                        <a:t>Hypotheses</a:t>
                      </a:r>
                      <a:endParaRPr lang="en-US" dirty="0">
                        <a:latin typeface="Arial"/>
                        <a:cs typeface="Aria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r>
              <a:tr h="552061">
                <a:tc>
                  <a:txBody>
                    <a:bodyPr/>
                    <a:lstStyle/>
                    <a:p>
                      <a:pPr algn="ctr"/>
                      <a:endParaRPr lang="en-US" dirty="0">
                        <a:latin typeface="Arial"/>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2061">
                <a:tc>
                  <a:txBody>
                    <a:bodyPr/>
                    <a:lstStyle/>
                    <a:p>
                      <a:pPr algn="ctr"/>
                      <a:r>
                        <a:rPr lang="en-US" dirty="0" smtClean="0">
                          <a:latin typeface="Arial"/>
                          <a:cs typeface="Arial"/>
                        </a:rPr>
                        <a:t>Methods</a:t>
                      </a:r>
                      <a:endParaRPr lang="en-US" dirty="0">
                        <a:latin typeface="Arial"/>
                        <a:cs typeface="Aria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r>
              <a:tr h="552061">
                <a:tc>
                  <a:txBody>
                    <a:bodyPr/>
                    <a:lstStyle/>
                    <a:p>
                      <a:pPr algn="ctr"/>
                      <a:endParaRPr lang="en-US" dirty="0">
                        <a:latin typeface="Arial"/>
                        <a:cs typeface="Arial"/>
                      </a:endParaRPr>
                    </a:p>
                  </a:txBody>
                  <a:tcPr>
                    <a:lnL w="12700" cap="flat" cmpd="sng" algn="ctr">
                      <a:noFill/>
                      <a:prstDash val="solid"/>
                      <a:round/>
                      <a:headEnd type="none" w="med" len="med"/>
                      <a:tailEnd type="none" w="med" len="med"/>
                    </a:lnL>
                    <a:lnR w="12700" cap="flat" cmpd="sng" algn="ctr">
                      <a:no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tcPr>
                </a:tc>
              </a:tr>
              <a:tr h="552061">
                <a:tc>
                  <a:txBody>
                    <a:bodyPr/>
                    <a:lstStyle/>
                    <a:p>
                      <a:pPr algn="ctr"/>
                      <a:r>
                        <a:rPr lang="en-US" dirty="0" smtClean="0">
                          <a:latin typeface="Arial"/>
                          <a:cs typeface="Arial"/>
                        </a:rPr>
                        <a:t>Data </a:t>
                      </a:r>
                      <a:endParaRPr lang="en-US" dirty="0">
                        <a:latin typeface="Arial"/>
                        <a:cs typeface="Arial"/>
                      </a:endParaRPr>
                    </a:p>
                  </a:txBody>
                  <a:tcPr>
                    <a:lnL w="12700" cap="flat" cmpd="sng" algn="ctr">
                      <a:solidFill>
                        <a:scrgbClr r="0" g="0" b="0"/>
                      </a:solidFill>
                      <a:prstDash val="solid"/>
                      <a:round/>
                      <a:headEnd type="none" w="med" len="med"/>
                      <a:tailEnd type="none" w="med" len="med"/>
                    </a:lnL>
                    <a:lnR w="12700" cap="flat" cmpd="sng" algn="ctr">
                      <a:solidFill>
                        <a:scrgbClr r="0" g="0" b="0"/>
                      </a:solidFill>
                      <a:prstDash val="solid"/>
                      <a:round/>
                      <a:headEnd type="none" w="med" len="med"/>
                      <a:tailEnd type="none" w="med" len="med"/>
                    </a:lnR>
                    <a:lnT w="12700" cap="flat" cmpd="sng" algn="ctr">
                      <a:solidFill>
                        <a:scrgbClr r="0" g="0" b="0"/>
                      </a:solidFill>
                      <a:prstDash val="solid"/>
                      <a:round/>
                      <a:headEnd type="none" w="med" len="med"/>
                      <a:tailEnd type="none" w="med" len="med"/>
                    </a:lnT>
                    <a:lnB w="12700" cap="flat" cmpd="sng" algn="ctr">
                      <a:solidFill>
                        <a:scrgbClr r="0" g="0" b="0"/>
                      </a:solidFill>
                      <a:prstDash val="solid"/>
                      <a:round/>
                      <a:headEnd type="none" w="med" len="med"/>
                      <a:tailEnd type="none" w="med" len="med"/>
                    </a:lnB>
                    <a:solidFill>
                      <a:srgbClr val="FFFFFF"/>
                    </a:solidFill>
                  </a:tcPr>
                </a:tc>
              </a:tr>
            </a:tbl>
          </a:graphicData>
        </a:graphic>
      </p:graphicFrame>
      <p:sp>
        <p:nvSpPr>
          <p:cNvPr id="26" name="TextBox 25"/>
          <p:cNvSpPr txBox="1"/>
          <p:nvPr/>
        </p:nvSpPr>
        <p:spPr>
          <a:xfrm rot="5400000">
            <a:off x="4382398" y="3095382"/>
            <a:ext cx="432048" cy="523220"/>
          </a:xfrm>
          <a:prstGeom prst="rect">
            <a:avLst/>
          </a:prstGeom>
          <a:noFill/>
        </p:spPr>
        <p:txBody>
          <a:bodyPr wrap="square" rtlCol="0">
            <a:spAutoFit/>
          </a:bodyPr>
          <a:lstStyle/>
          <a:p>
            <a:r>
              <a:rPr lang="en-US" sz="2800" dirty="0" smtClean="0"/>
              <a:t>&gt;</a:t>
            </a:r>
            <a:endParaRPr lang="en-US" sz="2800" dirty="0"/>
          </a:p>
        </p:txBody>
      </p:sp>
      <p:sp>
        <p:nvSpPr>
          <p:cNvPr id="27" name="TextBox 26"/>
          <p:cNvSpPr txBox="1"/>
          <p:nvPr/>
        </p:nvSpPr>
        <p:spPr>
          <a:xfrm rot="5400000">
            <a:off x="4382398" y="4103494"/>
            <a:ext cx="432048" cy="523220"/>
          </a:xfrm>
          <a:prstGeom prst="rect">
            <a:avLst/>
          </a:prstGeom>
          <a:noFill/>
        </p:spPr>
        <p:txBody>
          <a:bodyPr wrap="square" rtlCol="0">
            <a:spAutoFit/>
          </a:bodyPr>
          <a:lstStyle/>
          <a:p>
            <a:r>
              <a:rPr lang="en-US" sz="2800" dirty="0" smtClean="0"/>
              <a:t>&gt;</a:t>
            </a:r>
            <a:endParaRPr lang="en-US" sz="2800" dirty="0"/>
          </a:p>
        </p:txBody>
      </p:sp>
      <p:sp>
        <p:nvSpPr>
          <p:cNvPr id="28" name="TextBox 27"/>
          <p:cNvSpPr txBox="1"/>
          <p:nvPr/>
        </p:nvSpPr>
        <p:spPr>
          <a:xfrm rot="5400000">
            <a:off x="4382398" y="5183614"/>
            <a:ext cx="432048" cy="523220"/>
          </a:xfrm>
          <a:prstGeom prst="rect">
            <a:avLst/>
          </a:prstGeom>
          <a:noFill/>
        </p:spPr>
        <p:txBody>
          <a:bodyPr wrap="square" rtlCol="0">
            <a:spAutoFit/>
          </a:bodyPr>
          <a:lstStyle/>
          <a:p>
            <a:r>
              <a:rPr lang="en-US" sz="2800" dirty="0" smtClean="0"/>
              <a:t>&gt;</a:t>
            </a:r>
            <a:endParaRPr lang="en-US" sz="2800" dirty="0"/>
          </a:p>
        </p:txBody>
      </p:sp>
      <p:sp>
        <p:nvSpPr>
          <p:cNvPr id="29" name="TextBox 28"/>
          <p:cNvSpPr txBox="1"/>
          <p:nvPr/>
        </p:nvSpPr>
        <p:spPr>
          <a:xfrm rot="11194282">
            <a:off x="3808432" y="5756260"/>
            <a:ext cx="432048" cy="523220"/>
          </a:xfrm>
          <a:prstGeom prst="rect">
            <a:avLst/>
          </a:prstGeom>
          <a:noFill/>
        </p:spPr>
        <p:txBody>
          <a:bodyPr wrap="square" rtlCol="0">
            <a:spAutoFit/>
          </a:bodyPr>
          <a:lstStyle/>
          <a:p>
            <a:r>
              <a:rPr lang="en-US" sz="2800" dirty="0" smtClean="0"/>
              <a:t>&gt;</a:t>
            </a:r>
            <a:endParaRPr lang="en-US" sz="2800" dirty="0"/>
          </a:p>
        </p:txBody>
      </p:sp>
      <p:sp>
        <p:nvSpPr>
          <p:cNvPr id="30" name="TextBox 29"/>
          <p:cNvSpPr txBox="1"/>
          <p:nvPr/>
        </p:nvSpPr>
        <p:spPr>
          <a:xfrm rot="16200000">
            <a:off x="2025298" y="2951367"/>
            <a:ext cx="432048" cy="523220"/>
          </a:xfrm>
          <a:prstGeom prst="rect">
            <a:avLst/>
          </a:prstGeom>
          <a:noFill/>
        </p:spPr>
        <p:txBody>
          <a:bodyPr wrap="square" rtlCol="0">
            <a:spAutoFit/>
          </a:bodyPr>
          <a:lstStyle/>
          <a:p>
            <a:r>
              <a:rPr lang="en-US" sz="2800" dirty="0" smtClean="0"/>
              <a:t>&gt;</a:t>
            </a:r>
            <a:endParaRPr lang="en-US" sz="2800" dirty="0"/>
          </a:p>
        </p:txBody>
      </p:sp>
      <p:sp>
        <p:nvSpPr>
          <p:cNvPr id="31" name="TextBox 30"/>
          <p:cNvSpPr txBox="1"/>
          <p:nvPr/>
        </p:nvSpPr>
        <p:spPr>
          <a:xfrm rot="16200000">
            <a:off x="5193650" y="1943254"/>
            <a:ext cx="432048" cy="523220"/>
          </a:xfrm>
          <a:prstGeom prst="rect">
            <a:avLst/>
          </a:prstGeom>
          <a:noFill/>
        </p:spPr>
        <p:txBody>
          <a:bodyPr wrap="square" rtlCol="0">
            <a:spAutoFit/>
          </a:bodyPr>
          <a:lstStyle/>
          <a:p>
            <a:r>
              <a:rPr lang="en-US" sz="2800" dirty="0" smtClean="0"/>
              <a:t>&gt;</a:t>
            </a:r>
            <a:endParaRPr lang="en-US" sz="2800" dirty="0"/>
          </a:p>
        </p:txBody>
      </p:sp>
      <p:sp>
        <p:nvSpPr>
          <p:cNvPr id="32" name="TextBox 31"/>
          <p:cNvSpPr txBox="1"/>
          <p:nvPr/>
        </p:nvSpPr>
        <p:spPr>
          <a:xfrm rot="16200000">
            <a:off x="5215716" y="3095382"/>
            <a:ext cx="432048" cy="523220"/>
          </a:xfrm>
          <a:prstGeom prst="rect">
            <a:avLst/>
          </a:prstGeom>
          <a:noFill/>
        </p:spPr>
        <p:txBody>
          <a:bodyPr wrap="square" rtlCol="0">
            <a:spAutoFit/>
          </a:bodyPr>
          <a:lstStyle/>
          <a:p>
            <a:r>
              <a:rPr lang="en-US" sz="2800" dirty="0" smtClean="0"/>
              <a:t>&gt;</a:t>
            </a:r>
            <a:endParaRPr lang="en-US" sz="2800" dirty="0"/>
          </a:p>
        </p:txBody>
      </p:sp>
      <p:sp>
        <p:nvSpPr>
          <p:cNvPr id="33" name="TextBox 32"/>
          <p:cNvSpPr txBox="1"/>
          <p:nvPr/>
        </p:nvSpPr>
        <p:spPr>
          <a:xfrm rot="16200000">
            <a:off x="5215716" y="4103494"/>
            <a:ext cx="432048" cy="523220"/>
          </a:xfrm>
          <a:prstGeom prst="rect">
            <a:avLst/>
          </a:prstGeom>
          <a:noFill/>
        </p:spPr>
        <p:txBody>
          <a:bodyPr wrap="square" rtlCol="0">
            <a:spAutoFit/>
          </a:bodyPr>
          <a:lstStyle/>
          <a:p>
            <a:r>
              <a:rPr lang="en-US" sz="2800" dirty="0" smtClean="0"/>
              <a:t>&gt;</a:t>
            </a:r>
            <a:endParaRPr lang="en-US" sz="2800" dirty="0"/>
          </a:p>
        </p:txBody>
      </p:sp>
      <p:sp>
        <p:nvSpPr>
          <p:cNvPr id="34" name="TextBox 33"/>
          <p:cNvSpPr txBox="1"/>
          <p:nvPr/>
        </p:nvSpPr>
        <p:spPr>
          <a:xfrm rot="16200000">
            <a:off x="5215716" y="5183614"/>
            <a:ext cx="432048" cy="523220"/>
          </a:xfrm>
          <a:prstGeom prst="rect">
            <a:avLst/>
          </a:prstGeom>
          <a:noFill/>
        </p:spPr>
        <p:txBody>
          <a:bodyPr wrap="square" rtlCol="0">
            <a:spAutoFit/>
          </a:bodyPr>
          <a:lstStyle/>
          <a:p>
            <a:r>
              <a:rPr lang="en-US" sz="2800" dirty="0" smtClean="0"/>
              <a:t>&gt;</a:t>
            </a:r>
            <a:endParaRPr lang="en-US" sz="2800" dirty="0"/>
          </a:p>
        </p:txBody>
      </p:sp>
      <p:sp>
        <p:nvSpPr>
          <p:cNvPr id="35" name="TextBox 34"/>
          <p:cNvSpPr txBox="1"/>
          <p:nvPr/>
        </p:nvSpPr>
        <p:spPr>
          <a:xfrm rot="5400000">
            <a:off x="7406734" y="3095382"/>
            <a:ext cx="432048" cy="523220"/>
          </a:xfrm>
          <a:prstGeom prst="rect">
            <a:avLst/>
          </a:prstGeom>
          <a:noFill/>
        </p:spPr>
        <p:txBody>
          <a:bodyPr wrap="square" rtlCol="0">
            <a:spAutoFit/>
          </a:bodyPr>
          <a:lstStyle/>
          <a:p>
            <a:r>
              <a:rPr lang="en-US" sz="2800" dirty="0" smtClean="0"/>
              <a:t>&gt;</a:t>
            </a:r>
            <a:endParaRPr lang="en-US" sz="2800" dirty="0"/>
          </a:p>
        </p:txBody>
      </p:sp>
      <p:sp>
        <p:nvSpPr>
          <p:cNvPr id="25" name="Down Arrow 24"/>
          <p:cNvSpPr/>
          <p:nvPr/>
        </p:nvSpPr>
        <p:spPr>
          <a:xfrm rot="10800000">
            <a:off x="7884368" y="2564904"/>
            <a:ext cx="899592" cy="2232248"/>
          </a:xfrm>
          <a:prstGeom prst="downArrow">
            <a:avLst/>
          </a:prstGeom>
          <a:solidFill>
            <a:schemeClr val="tx1"/>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7" name="Rectangle 36"/>
          <p:cNvSpPr/>
          <p:nvPr/>
        </p:nvSpPr>
        <p:spPr>
          <a:xfrm>
            <a:off x="7740352" y="4725144"/>
            <a:ext cx="1224136" cy="7920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atin typeface="Arial"/>
                <a:cs typeface="Arial"/>
              </a:rPr>
              <a:t>Inductive</a:t>
            </a:r>
            <a:endParaRPr lang="en-US" dirty="0">
              <a:latin typeface="Arial"/>
              <a:cs typeface="Arial"/>
            </a:endParaRPr>
          </a:p>
        </p:txBody>
      </p:sp>
      <p:sp>
        <p:nvSpPr>
          <p:cNvPr id="38" name="Down Arrow 37"/>
          <p:cNvSpPr/>
          <p:nvPr/>
        </p:nvSpPr>
        <p:spPr>
          <a:xfrm>
            <a:off x="395536" y="3429000"/>
            <a:ext cx="899592" cy="2232248"/>
          </a:xfrm>
          <a:prstGeom prst="downArrow">
            <a:avLst/>
          </a:prstGeom>
          <a:solidFill>
            <a:schemeClr val="tx1"/>
          </a:solidFill>
          <a:ln>
            <a:solidFill>
              <a:srgbClr val="00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9" name="Rectangle 38"/>
          <p:cNvSpPr/>
          <p:nvPr/>
        </p:nvSpPr>
        <p:spPr>
          <a:xfrm>
            <a:off x="179512" y="2636912"/>
            <a:ext cx="1224136" cy="792088"/>
          </a:xfrm>
          <a:prstGeom prst="rect">
            <a:avLst/>
          </a:prstGeom>
        </p:spPr>
        <p:style>
          <a:lnRef idx="2">
            <a:schemeClr val="dk1"/>
          </a:lnRef>
          <a:fillRef idx="1">
            <a:schemeClr val="lt1"/>
          </a:fillRef>
          <a:effectRef idx="0">
            <a:schemeClr val="dk1"/>
          </a:effectRef>
          <a:fontRef idx="minor">
            <a:schemeClr val="dk1"/>
          </a:fontRef>
        </p:style>
        <p:txBody>
          <a:bodyPr rtlCol="0" anchor="ctr"/>
          <a:lstStyle/>
          <a:p>
            <a:pPr algn="ctr"/>
            <a:r>
              <a:rPr lang="en-US" dirty="0" smtClean="0">
                <a:latin typeface="Arial"/>
                <a:cs typeface="Arial"/>
              </a:rPr>
              <a:t>Deductive</a:t>
            </a:r>
            <a:endParaRPr lang="en-US" dirty="0">
              <a:latin typeface="Arial"/>
              <a:cs typeface="Arial"/>
            </a:endParaRPr>
          </a:p>
        </p:txBody>
      </p:sp>
      <p:sp>
        <p:nvSpPr>
          <p:cNvPr id="43" name="TextBox 42"/>
          <p:cNvSpPr txBox="1"/>
          <p:nvPr/>
        </p:nvSpPr>
        <p:spPr>
          <a:xfrm rot="16200000">
            <a:off x="5189458" y="795318"/>
            <a:ext cx="440432" cy="523220"/>
          </a:xfrm>
          <a:prstGeom prst="rect">
            <a:avLst/>
          </a:prstGeom>
          <a:noFill/>
        </p:spPr>
        <p:txBody>
          <a:bodyPr wrap="square" rtlCol="0">
            <a:spAutoFit/>
          </a:bodyPr>
          <a:lstStyle/>
          <a:p>
            <a:r>
              <a:rPr lang="en-US" sz="2800" dirty="0" smtClean="0"/>
              <a:t>&gt;</a:t>
            </a:r>
            <a:endParaRPr lang="en-US" sz="2800" dirty="0"/>
          </a:p>
        </p:txBody>
      </p:sp>
      <p:sp>
        <p:nvSpPr>
          <p:cNvPr id="44" name="TextBox 43"/>
          <p:cNvSpPr txBox="1"/>
          <p:nvPr/>
        </p:nvSpPr>
        <p:spPr>
          <a:xfrm rot="5400000">
            <a:off x="4382398" y="863134"/>
            <a:ext cx="432048" cy="523220"/>
          </a:xfrm>
          <a:prstGeom prst="rect">
            <a:avLst/>
          </a:prstGeom>
          <a:noFill/>
        </p:spPr>
        <p:txBody>
          <a:bodyPr wrap="square" rtlCol="0">
            <a:spAutoFit/>
          </a:bodyPr>
          <a:lstStyle/>
          <a:p>
            <a:r>
              <a:rPr lang="en-US" sz="2800" dirty="0" smtClean="0"/>
              <a:t>&gt;</a:t>
            </a:r>
            <a:endParaRPr lang="en-US" sz="2800" dirty="0"/>
          </a:p>
        </p:txBody>
      </p:sp>
    </p:spTree>
    <p:extLst>
      <p:ext uri="{BB962C8B-B14F-4D97-AF65-F5344CB8AC3E}">
        <p14:creationId xmlns:p14="http://schemas.microsoft.com/office/powerpoint/2010/main" val="2824538094"/>
      </p:ext>
    </p:extLst>
  </p:cSld>
  <p:clrMapOvr>
    <a:masterClrMapping/>
  </p:clrMapOvr>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Theory</a:t>
            </a:r>
            <a:endParaRPr lang="en-US" dirty="0"/>
          </a:p>
        </p:txBody>
      </p:sp>
      <p:sp>
        <p:nvSpPr>
          <p:cNvPr id="3" name="Content Placeholder 2"/>
          <p:cNvSpPr>
            <a:spLocks noGrp="1"/>
          </p:cNvSpPr>
          <p:nvPr>
            <p:ph idx="1"/>
          </p:nvPr>
        </p:nvSpPr>
        <p:spPr/>
        <p:txBody>
          <a:bodyPr/>
          <a:lstStyle/>
          <a:p>
            <a:r>
              <a:rPr lang="en-US" dirty="0" smtClean="0"/>
              <a:t>Conceptual </a:t>
            </a:r>
            <a:r>
              <a:rPr lang="en-US" dirty="0"/>
              <a:t>basis for understanding, analyzing, and designing ways to investigate relationships within social systems</a:t>
            </a:r>
            <a:r>
              <a:rPr lang="en-US" dirty="0" smtClean="0"/>
              <a:t>.</a:t>
            </a:r>
          </a:p>
          <a:p>
            <a:r>
              <a:rPr lang="en-US" dirty="0" smtClean="0"/>
              <a:t>Predicts </a:t>
            </a:r>
            <a:r>
              <a:rPr lang="en-US" dirty="0"/>
              <a:t>events in a broad, general </a:t>
            </a:r>
            <a:r>
              <a:rPr lang="en-US" dirty="0" smtClean="0"/>
              <a:t>context</a:t>
            </a:r>
          </a:p>
          <a:p>
            <a:r>
              <a:rPr lang="en-US" dirty="0" smtClean="0"/>
              <a:t>Usually extensively </a:t>
            </a:r>
            <a:r>
              <a:rPr lang="en-US" dirty="0"/>
              <a:t>tested and is generally accepted among scholars</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510164360"/>
      </p:ext>
    </p:extLst>
  </p:cSld>
  <p:clrMapOvr>
    <a:masterClrMapping/>
  </p:clrMapOvr>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Theories?</a:t>
            </a:r>
            <a:endParaRPr lang="en-US" dirty="0"/>
          </a:p>
        </p:txBody>
      </p:sp>
      <p:sp>
        <p:nvSpPr>
          <p:cNvPr id="3" name="Content Placeholder 2"/>
          <p:cNvSpPr>
            <a:spLocks noGrp="1"/>
          </p:cNvSpPr>
          <p:nvPr>
            <p:ph idx="1"/>
          </p:nvPr>
        </p:nvSpPr>
        <p:spPr/>
        <p:txBody>
          <a:bodyPr/>
          <a:lstStyle/>
          <a:p>
            <a:r>
              <a:rPr lang="en-US" dirty="0" err="1" smtClean="0"/>
              <a:t>Eg</a:t>
            </a:r>
            <a:r>
              <a:rPr lang="en-US" dirty="0" smtClean="0"/>
              <a:t>: Crime </a:t>
            </a:r>
            <a:r>
              <a:rPr lang="en-US" dirty="0"/>
              <a:t>pattern theory </a:t>
            </a:r>
            <a:endParaRPr lang="en-US" dirty="0" smtClean="0"/>
          </a:p>
          <a:p>
            <a:endParaRPr lang="en-US" sz="1800" dirty="0"/>
          </a:p>
          <a:p>
            <a:pPr marL="0" indent="0">
              <a:buNone/>
            </a:pPr>
            <a:r>
              <a:rPr lang="en-US" sz="1800" dirty="0" smtClean="0"/>
              <a:t>(see </a:t>
            </a:r>
            <a:r>
              <a:rPr lang="en-US" sz="1800" dirty="0" err="1" smtClean="0"/>
              <a:t>Brantingham</a:t>
            </a:r>
            <a:r>
              <a:rPr lang="en-US" sz="1800" dirty="0"/>
              <a:t>, P., &amp; </a:t>
            </a:r>
            <a:r>
              <a:rPr lang="en-US" sz="1800" dirty="0" err="1"/>
              <a:t>Brantingham</a:t>
            </a:r>
            <a:r>
              <a:rPr lang="en-US" sz="1800" dirty="0"/>
              <a:t>, P. (2008). 5. Crime pattern theory. Environmental criminology and crime analysis, 78. )</a:t>
            </a:r>
          </a:p>
        </p:txBody>
      </p:sp>
    </p:spTree>
    <p:extLst>
      <p:ext uri="{BB962C8B-B14F-4D97-AF65-F5344CB8AC3E}">
        <p14:creationId xmlns:p14="http://schemas.microsoft.com/office/powerpoint/2010/main" val="873663066"/>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a:t>
            </a:r>
            <a:endParaRPr lang="en-US" dirty="0"/>
          </a:p>
        </p:txBody>
      </p:sp>
      <p:sp>
        <p:nvSpPr>
          <p:cNvPr id="3" name="Content Placeholder 2"/>
          <p:cNvSpPr>
            <a:spLocks noGrp="1"/>
          </p:cNvSpPr>
          <p:nvPr>
            <p:ph idx="1"/>
          </p:nvPr>
        </p:nvSpPr>
        <p:spPr/>
        <p:txBody>
          <a:bodyPr/>
          <a:lstStyle/>
          <a:p>
            <a:r>
              <a:rPr lang="en-US" dirty="0" smtClean="0"/>
              <a:t>A question that is “researchable” (or “</a:t>
            </a:r>
            <a:r>
              <a:rPr lang="en-US" dirty="0" err="1" smtClean="0"/>
              <a:t>investigateable</a:t>
            </a:r>
            <a:r>
              <a:rPr lang="en-US" dirty="0" smtClean="0"/>
              <a:t>”)</a:t>
            </a:r>
          </a:p>
          <a:p>
            <a:r>
              <a:rPr lang="en-US" dirty="0" smtClean="0"/>
              <a:t>Doesn’t necessarily require collection of new evidence – can ask Q from existing literature that challenges it in some way</a:t>
            </a:r>
          </a:p>
          <a:p>
            <a:r>
              <a:rPr lang="en-US" dirty="0" smtClean="0"/>
              <a:t>More on research Q later…</a:t>
            </a:r>
          </a:p>
          <a:p>
            <a:endParaRPr lang="en-US" dirty="0"/>
          </a:p>
        </p:txBody>
      </p:sp>
    </p:spTree>
    <p:extLst>
      <p:ext uri="{BB962C8B-B14F-4D97-AF65-F5344CB8AC3E}">
        <p14:creationId xmlns:p14="http://schemas.microsoft.com/office/powerpoint/2010/main" val="966294551"/>
      </p:ext>
    </p:extLst>
  </p:cSld>
  <p:clrMapOvr>
    <a:masterClrMapping/>
  </p:clrMapOvr>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Research Questions?</a:t>
            </a:r>
            <a:endParaRPr lang="en-US" dirty="0"/>
          </a:p>
        </p:txBody>
      </p:sp>
      <p:sp>
        <p:nvSpPr>
          <p:cNvPr id="3" name="Content Placeholder 2"/>
          <p:cNvSpPr>
            <a:spLocks noGrp="1"/>
          </p:cNvSpPr>
          <p:nvPr>
            <p:ph idx="1"/>
          </p:nvPr>
        </p:nvSpPr>
        <p:spPr/>
        <p:txBody>
          <a:bodyPr/>
          <a:lstStyle/>
          <a:p>
            <a:r>
              <a:rPr lang="en-US" dirty="0" err="1" smtClean="0"/>
              <a:t>Eg</a:t>
            </a:r>
            <a:r>
              <a:rPr lang="en-US" dirty="0" smtClean="0"/>
              <a:t>: What is the effect of limited awareness space on juvenile offenders?</a:t>
            </a:r>
            <a:endParaRPr lang="en-US" sz="1800" dirty="0"/>
          </a:p>
        </p:txBody>
      </p:sp>
    </p:spTree>
    <p:extLst>
      <p:ext uri="{BB962C8B-B14F-4D97-AF65-F5344CB8AC3E}">
        <p14:creationId xmlns:p14="http://schemas.microsoft.com/office/powerpoint/2010/main" val="2483958824"/>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Format of this course</a:t>
            </a:r>
            <a:endParaRPr lang="en-US" dirty="0"/>
          </a:p>
        </p:txBody>
      </p:sp>
      <p:sp>
        <p:nvSpPr>
          <p:cNvPr id="3" name="Content Placeholder 2"/>
          <p:cNvSpPr>
            <a:spLocks noGrp="1"/>
          </p:cNvSpPr>
          <p:nvPr>
            <p:ph idx="1"/>
          </p:nvPr>
        </p:nvSpPr>
        <p:spPr/>
        <p:txBody>
          <a:bodyPr/>
          <a:lstStyle/>
          <a:p>
            <a:r>
              <a:rPr lang="en-US" dirty="0"/>
              <a:t>6</a:t>
            </a:r>
            <a:r>
              <a:rPr lang="en-US" dirty="0" smtClean="0"/>
              <a:t> x lectures</a:t>
            </a:r>
          </a:p>
          <a:p>
            <a:pPr lvl="1"/>
            <a:r>
              <a:rPr lang="en-US" dirty="0" smtClean="0"/>
              <a:t>Core reading/ watching before lecture</a:t>
            </a:r>
          </a:p>
          <a:p>
            <a:pPr lvl="1"/>
            <a:r>
              <a:rPr lang="en-US" dirty="0" smtClean="0"/>
              <a:t>Lecture as overview of concepts </a:t>
            </a:r>
          </a:p>
          <a:p>
            <a:pPr lvl="1"/>
            <a:r>
              <a:rPr lang="en-US" dirty="0" smtClean="0"/>
              <a:t>Do exercises</a:t>
            </a:r>
          </a:p>
          <a:p>
            <a:r>
              <a:rPr lang="en-US" dirty="0"/>
              <a:t>2</a:t>
            </a:r>
            <a:r>
              <a:rPr lang="en-US" dirty="0" smtClean="0"/>
              <a:t> x practical sessions</a:t>
            </a:r>
          </a:p>
          <a:p>
            <a:pPr lvl="1"/>
            <a:r>
              <a:rPr lang="en-US" dirty="0" smtClean="0"/>
              <a:t>Developing your ideas</a:t>
            </a:r>
          </a:p>
          <a:p>
            <a:pPr lvl="1"/>
            <a:r>
              <a:rPr lang="en-US" dirty="0" smtClean="0"/>
              <a:t>Troubleshooting workshop</a:t>
            </a:r>
            <a:endParaRPr lang="en-US" dirty="0"/>
          </a:p>
        </p:txBody>
      </p:sp>
    </p:spTree>
    <p:extLst>
      <p:ext uri="{BB962C8B-B14F-4D97-AF65-F5344CB8AC3E}">
        <p14:creationId xmlns:p14="http://schemas.microsoft.com/office/powerpoint/2010/main" val="1013941325"/>
      </p:ext>
    </p:extLst>
  </p:cSld>
  <p:clrMapOvr>
    <a:masterClrMapping/>
  </p:clrMapOvr>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Concepts</a:t>
            </a:r>
            <a:endParaRPr lang="en-US" dirty="0"/>
          </a:p>
        </p:txBody>
      </p:sp>
      <p:sp>
        <p:nvSpPr>
          <p:cNvPr id="3" name="Content Placeholder 2"/>
          <p:cNvSpPr>
            <a:spLocks noGrp="1"/>
          </p:cNvSpPr>
          <p:nvPr>
            <p:ph idx="1"/>
          </p:nvPr>
        </p:nvSpPr>
        <p:spPr/>
        <p:txBody>
          <a:bodyPr/>
          <a:lstStyle/>
          <a:p>
            <a:r>
              <a:rPr lang="en-US" dirty="0" smtClean="0"/>
              <a:t>Labels that scholars need to communicate</a:t>
            </a:r>
          </a:p>
          <a:p>
            <a:r>
              <a:rPr lang="en-US" dirty="0" smtClean="0"/>
              <a:t>What you need to measure to answer Qs</a:t>
            </a:r>
          </a:p>
          <a:p>
            <a:r>
              <a:rPr lang="en-US" dirty="0" smtClean="0"/>
              <a:t>Joined to theories</a:t>
            </a:r>
          </a:p>
          <a:p>
            <a:r>
              <a:rPr lang="en-US" dirty="0" smtClean="0"/>
              <a:t>Concept formation comes </a:t>
            </a:r>
            <a:r>
              <a:rPr lang="en-US" i="1" dirty="0" smtClean="0"/>
              <a:t>before</a:t>
            </a:r>
            <a:r>
              <a:rPr lang="en-US" dirty="0" smtClean="0"/>
              <a:t> measurement</a:t>
            </a:r>
          </a:p>
          <a:p>
            <a:r>
              <a:rPr lang="en-US" dirty="0" smtClean="0"/>
              <a:t>Establish what is of interest and what is </a:t>
            </a:r>
            <a:r>
              <a:rPr lang="en-US" i="1" dirty="0" smtClean="0"/>
              <a:t>not</a:t>
            </a:r>
          </a:p>
          <a:p>
            <a:r>
              <a:rPr lang="en-US" dirty="0" smtClean="0"/>
              <a:t>If theory ambiguous, might grow concepts from empirical material </a:t>
            </a:r>
            <a:r>
              <a:rPr lang="en-US" dirty="0" err="1" smtClean="0"/>
              <a:t>eg</a:t>
            </a:r>
            <a:r>
              <a:rPr lang="en-US" dirty="0" smtClean="0"/>
              <a:t>: with grounded theory</a:t>
            </a:r>
            <a:endParaRPr lang="en-US" dirty="0"/>
          </a:p>
        </p:txBody>
      </p:sp>
    </p:spTree>
    <p:extLst>
      <p:ext uri="{BB962C8B-B14F-4D97-AF65-F5344CB8AC3E}">
        <p14:creationId xmlns:p14="http://schemas.microsoft.com/office/powerpoint/2010/main" val="1755663782"/>
      </p:ext>
    </p:extLst>
  </p:cSld>
  <p:clrMapOvr>
    <a:masterClrMapping/>
  </p:clrMapOvr>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Concepts?</a:t>
            </a:r>
            <a:endParaRPr lang="en-US" dirty="0"/>
          </a:p>
        </p:txBody>
      </p:sp>
      <p:sp>
        <p:nvSpPr>
          <p:cNvPr id="3" name="Content Placeholder 2"/>
          <p:cNvSpPr>
            <a:spLocks noGrp="1"/>
          </p:cNvSpPr>
          <p:nvPr>
            <p:ph idx="1"/>
          </p:nvPr>
        </p:nvSpPr>
        <p:spPr/>
        <p:txBody>
          <a:bodyPr/>
          <a:lstStyle/>
          <a:p>
            <a:r>
              <a:rPr lang="en-US" dirty="0" err="1" smtClean="0"/>
              <a:t>Eg</a:t>
            </a:r>
            <a:r>
              <a:rPr lang="en-US" dirty="0"/>
              <a:t>: Awareness Space</a:t>
            </a:r>
          </a:p>
          <a:p>
            <a:r>
              <a:rPr lang="en-US" dirty="0" smtClean="0"/>
              <a:t>Offender</a:t>
            </a:r>
            <a:endParaRPr lang="en-US" dirty="0"/>
          </a:p>
          <a:p>
            <a:r>
              <a:rPr lang="en-US" dirty="0" smtClean="0"/>
              <a:t>Youth</a:t>
            </a:r>
          </a:p>
          <a:p>
            <a:pPr marL="0" indent="0">
              <a:buNone/>
            </a:pPr>
            <a:endParaRPr lang="en-US" sz="1800" dirty="0"/>
          </a:p>
        </p:txBody>
      </p:sp>
    </p:spTree>
    <p:extLst>
      <p:ext uri="{BB962C8B-B14F-4D97-AF65-F5344CB8AC3E}">
        <p14:creationId xmlns:p14="http://schemas.microsoft.com/office/powerpoint/2010/main" val="1621816301"/>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a:t>
            </a:r>
            <a:endParaRPr lang="en-US" dirty="0"/>
          </a:p>
        </p:txBody>
      </p:sp>
      <p:sp>
        <p:nvSpPr>
          <p:cNvPr id="3" name="Content Placeholder 2"/>
          <p:cNvSpPr>
            <a:spLocks noGrp="1"/>
          </p:cNvSpPr>
          <p:nvPr>
            <p:ph idx="1"/>
          </p:nvPr>
        </p:nvSpPr>
        <p:spPr/>
        <p:txBody>
          <a:bodyPr/>
          <a:lstStyle/>
          <a:p>
            <a:r>
              <a:rPr lang="en-US" dirty="0"/>
              <a:t>A specific, testable prediction about what you expect to happen in your study</a:t>
            </a:r>
          </a:p>
          <a:p>
            <a:r>
              <a:rPr lang="en-US" dirty="0"/>
              <a:t>A specific prediction about a specified set of circumstances</a:t>
            </a:r>
          </a:p>
          <a:p>
            <a:r>
              <a:rPr lang="en-US" dirty="0"/>
              <a:t>A speculative guess that has yet to be tested</a:t>
            </a:r>
          </a:p>
        </p:txBody>
      </p:sp>
    </p:spTree>
    <p:extLst>
      <p:ext uri="{BB962C8B-B14F-4D97-AF65-F5344CB8AC3E}">
        <p14:creationId xmlns:p14="http://schemas.microsoft.com/office/powerpoint/2010/main" val="2867687194"/>
      </p:ext>
    </p:extLst>
  </p:cSld>
  <p:clrMapOvr>
    <a:masterClrMapping/>
  </p:clrMapOvr>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Hypothesis?</a:t>
            </a:r>
            <a:endParaRPr lang="en-US" dirty="0"/>
          </a:p>
        </p:txBody>
      </p:sp>
      <p:sp>
        <p:nvSpPr>
          <p:cNvPr id="3" name="Content Placeholder 2"/>
          <p:cNvSpPr>
            <a:spLocks noGrp="1"/>
          </p:cNvSpPr>
          <p:nvPr>
            <p:ph idx="1"/>
          </p:nvPr>
        </p:nvSpPr>
        <p:spPr/>
        <p:txBody>
          <a:bodyPr/>
          <a:lstStyle/>
          <a:p>
            <a:r>
              <a:rPr lang="en-US" dirty="0" err="1"/>
              <a:t>Eg</a:t>
            </a:r>
            <a:r>
              <a:rPr lang="en-US" dirty="0" smtClean="0"/>
              <a:t>:</a:t>
            </a:r>
          </a:p>
          <a:p>
            <a:r>
              <a:rPr lang="en-US" dirty="0" smtClean="0"/>
              <a:t>Juveniles </a:t>
            </a:r>
            <a:r>
              <a:rPr lang="en-US" dirty="0"/>
              <a:t>have smaller activity space than adults</a:t>
            </a:r>
          </a:p>
          <a:p>
            <a:r>
              <a:rPr lang="en-US" dirty="0"/>
              <a:t>Juveniles will offend closer to home than adults </a:t>
            </a:r>
            <a:endParaRPr lang="en-US" sz="1800" dirty="0"/>
          </a:p>
        </p:txBody>
      </p:sp>
    </p:spTree>
    <p:extLst>
      <p:ext uri="{BB962C8B-B14F-4D97-AF65-F5344CB8AC3E}">
        <p14:creationId xmlns:p14="http://schemas.microsoft.com/office/powerpoint/2010/main" val="1872664308"/>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5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500"/>
                                        <p:tgtEl>
                                          <p:spTgt spid="3">
                                            <p:txEl>
                                              <p:pRg st="1" end="1"/>
                                            </p:txEl>
                                          </p:spTgt>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xEl>
                                              <p:pRg st="2" end="2"/>
                                            </p:txEl>
                                          </p:spTgt>
                                        </p:tgtEl>
                                        <p:attrNameLst>
                                          <p:attrName>style.visibility</p:attrName>
                                        </p:attrNameLst>
                                      </p:cBhvr>
                                      <p:to>
                                        <p:strVal val="visible"/>
                                      </p:to>
                                    </p:set>
                                    <p:animEffect transition="in" filter="fade">
                                      <p:cBhvr>
                                        <p:cTn id="13" dur="500"/>
                                        <p:tgtEl>
                                          <p:spTgt spid="3">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a:t>
            </a:r>
            <a:endParaRPr lang="en-US" dirty="0"/>
          </a:p>
        </p:txBody>
      </p:sp>
      <p:sp>
        <p:nvSpPr>
          <p:cNvPr id="3" name="Content Placeholder 2"/>
          <p:cNvSpPr>
            <a:spLocks noGrp="1"/>
          </p:cNvSpPr>
          <p:nvPr>
            <p:ph idx="1"/>
          </p:nvPr>
        </p:nvSpPr>
        <p:spPr/>
        <p:txBody>
          <a:bodyPr/>
          <a:lstStyle/>
          <a:p>
            <a:r>
              <a:rPr lang="en-US" dirty="0" smtClean="0"/>
              <a:t>different </a:t>
            </a:r>
            <a:r>
              <a:rPr lang="en-US" dirty="0"/>
              <a:t>ways of generating and analyzing data about that social </a:t>
            </a:r>
            <a:r>
              <a:rPr lang="en-US" dirty="0" smtClean="0"/>
              <a:t>world</a:t>
            </a:r>
            <a:endParaRPr lang="en-US" dirty="0"/>
          </a:p>
        </p:txBody>
      </p:sp>
    </p:spTree>
    <p:extLst>
      <p:ext uri="{BB962C8B-B14F-4D97-AF65-F5344CB8AC3E}">
        <p14:creationId xmlns:p14="http://schemas.microsoft.com/office/powerpoint/2010/main" val="3069100603"/>
      </p:ext>
    </p:extLst>
  </p:cSld>
  <p:clrMapOvr>
    <a:masterClrMapping/>
  </p:clrMapOvr>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Methods?</a:t>
            </a:r>
            <a:endParaRPr lang="en-US" dirty="0"/>
          </a:p>
        </p:txBody>
      </p:sp>
      <p:sp>
        <p:nvSpPr>
          <p:cNvPr id="3" name="Content Placeholder 2"/>
          <p:cNvSpPr>
            <a:spLocks noGrp="1"/>
          </p:cNvSpPr>
          <p:nvPr>
            <p:ph idx="1"/>
          </p:nvPr>
        </p:nvSpPr>
        <p:spPr/>
        <p:txBody>
          <a:bodyPr/>
          <a:lstStyle/>
          <a:p>
            <a:r>
              <a:rPr lang="en-US" sz="2400" dirty="0" err="1"/>
              <a:t>Eg</a:t>
            </a:r>
            <a:r>
              <a:rPr lang="en-US" sz="2400" dirty="0" smtClean="0"/>
              <a:t>:</a:t>
            </a:r>
          </a:p>
          <a:p>
            <a:r>
              <a:rPr lang="en-US" sz="2400" dirty="0" smtClean="0"/>
              <a:t>Quantitative: </a:t>
            </a:r>
          </a:p>
          <a:p>
            <a:pPr lvl="1"/>
            <a:r>
              <a:rPr lang="en-US" dirty="0" smtClean="0"/>
              <a:t>Analysis of Crime Statistics</a:t>
            </a:r>
          </a:p>
          <a:p>
            <a:r>
              <a:rPr lang="en-US" sz="2400" dirty="0" smtClean="0"/>
              <a:t>Qualitative: </a:t>
            </a:r>
          </a:p>
          <a:p>
            <a:pPr lvl="1"/>
            <a:r>
              <a:rPr lang="en-US" dirty="0" smtClean="0"/>
              <a:t>Focus groups</a:t>
            </a:r>
            <a:endParaRPr lang="en-US" dirty="0"/>
          </a:p>
        </p:txBody>
      </p:sp>
    </p:spTree>
    <p:extLst>
      <p:ext uri="{BB962C8B-B14F-4D97-AF65-F5344CB8AC3E}">
        <p14:creationId xmlns:p14="http://schemas.microsoft.com/office/powerpoint/2010/main" val="34492439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fade">
                                      <p:cBhvr>
                                        <p:cTn id="7" dur="500"/>
                                        <p:tgtEl>
                                          <p:spTgt spid="3">
                                            <p:txEl>
                                              <p:pRg st="1" end="1"/>
                                            </p:txEl>
                                          </p:spTgt>
                                        </p:tgtEl>
                                      </p:cBhvr>
                                    </p:animEffect>
                                  </p:childTnLst>
                                </p:cTn>
                              </p:par>
                              <p:par>
                                <p:cTn id="8" presetID="10" presetClass="entr" presetSubtype="0" fill="hold" nodeType="withEffect">
                                  <p:stCondLst>
                                    <p:cond delay="0"/>
                                  </p:stCondLst>
                                  <p:childTnLst>
                                    <p:set>
                                      <p:cBhvr>
                                        <p:cTn id="9" dur="1" fill="hold">
                                          <p:stCondLst>
                                            <p:cond delay="0"/>
                                          </p:stCondLst>
                                        </p:cTn>
                                        <p:tgtEl>
                                          <p:spTgt spid="3">
                                            <p:txEl>
                                              <p:pRg st="3" end="3"/>
                                            </p:txEl>
                                          </p:spTgt>
                                        </p:tgtEl>
                                        <p:attrNameLst>
                                          <p:attrName>style.visibility</p:attrName>
                                        </p:attrNameLst>
                                      </p:cBhvr>
                                      <p:to>
                                        <p:strVal val="visible"/>
                                      </p:to>
                                    </p:set>
                                    <p:animEffect transition="in" filter="fade">
                                      <p:cBhvr>
                                        <p:cTn id="10" dur="500"/>
                                        <p:tgtEl>
                                          <p:spTgt spid="3">
                                            <p:txEl>
                                              <p:pRg st="3" end="3"/>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5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
                                            <p:txEl>
                                              <p:pRg st="4" end="4"/>
                                            </p:txEl>
                                          </p:spTgt>
                                        </p:tgtEl>
                                        <p:attrNameLst>
                                          <p:attrName>style.visibility</p:attrName>
                                        </p:attrNameLst>
                                      </p:cBhvr>
                                      <p:to>
                                        <p:strVal val="visible"/>
                                      </p:to>
                                    </p:set>
                                    <p:animEffect transition="in" filter="fade">
                                      <p:cBhvr>
                                        <p:cTn id="20"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Inductive v Deductive</a:t>
            </a:r>
            <a:endParaRPr lang="en-US" dirty="0"/>
          </a:p>
        </p:txBody>
      </p:sp>
      <p:sp>
        <p:nvSpPr>
          <p:cNvPr id="3" name="Content Placeholder 2"/>
          <p:cNvSpPr>
            <a:spLocks noGrp="1"/>
          </p:cNvSpPr>
          <p:nvPr>
            <p:ph idx="1"/>
          </p:nvPr>
        </p:nvSpPr>
        <p:spPr/>
        <p:txBody>
          <a:bodyPr/>
          <a:lstStyle/>
          <a:p>
            <a:r>
              <a:rPr lang="en-US" dirty="0" smtClean="0"/>
              <a:t>Deductive approach: start with theory, test with data </a:t>
            </a:r>
          </a:p>
          <a:p>
            <a:r>
              <a:rPr lang="en-US" dirty="0" smtClean="0"/>
              <a:t>Inductive approach: generation </a:t>
            </a:r>
            <a:r>
              <a:rPr lang="en-US" dirty="0"/>
              <a:t>of new theory emerging from the </a:t>
            </a:r>
            <a:r>
              <a:rPr lang="en-US" dirty="0" smtClean="0"/>
              <a:t>data</a:t>
            </a:r>
            <a:endParaRPr lang="en-US" dirty="0"/>
          </a:p>
        </p:txBody>
      </p:sp>
    </p:spTree>
    <p:extLst>
      <p:ext uri="{BB962C8B-B14F-4D97-AF65-F5344CB8AC3E}">
        <p14:creationId xmlns:p14="http://schemas.microsoft.com/office/powerpoint/2010/main" val="348968016"/>
      </p:ext>
    </p:extLst>
  </p:cSld>
  <p:clrMapOvr>
    <a:masterClrMapping/>
  </p:clrMapOvr>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6512" y="-27384"/>
            <a:ext cx="12280016" cy="6901372"/>
          </a:xfrm>
          <a:prstGeom prst="rect">
            <a:avLst/>
          </a:prstGeom>
        </p:spPr>
      </p:pic>
      <p:sp>
        <p:nvSpPr>
          <p:cNvPr id="26626" name="TextBox 5"/>
          <p:cNvSpPr txBox="1">
            <a:spLocks noChangeArrowheads="1"/>
          </p:cNvSpPr>
          <p:nvPr/>
        </p:nvSpPr>
        <p:spPr bwMode="auto">
          <a:xfrm>
            <a:off x="1115616" y="836712"/>
            <a:ext cx="8136904"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5400" b="1" dirty="0">
                <a:solidFill>
                  <a:schemeClr val="bg1"/>
                </a:solidFill>
              </a:rPr>
              <a:t>Inductive v. </a:t>
            </a:r>
            <a:r>
              <a:rPr lang="en-US" sz="5400" b="1" dirty="0" smtClean="0">
                <a:solidFill>
                  <a:schemeClr val="bg1"/>
                </a:solidFill>
              </a:rPr>
              <a:t>Deductive?</a:t>
            </a:r>
            <a:endParaRPr lang="en-US" sz="5400" b="1" dirty="0">
              <a:solidFill>
                <a:schemeClr val="bg1"/>
              </a:solidFill>
            </a:endParaRPr>
          </a:p>
          <a:p>
            <a:pPr marL="685800" indent="-685800" eaLnBrk="1" hangingPunct="1">
              <a:buFont typeface="Arial"/>
              <a:buChar char="•"/>
            </a:pPr>
            <a:r>
              <a:rPr lang="en-US" sz="5400" dirty="0" smtClean="0">
                <a:solidFill>
                  <a:schemeClr val="bg1"/>
                </a:solidFill>
              </a:rPr>
              <a:t>Finds clues</a:t>
            </a:r>
          </a:p>
          <a:p>
            <a:pPr marL="685800" indent="-685800" eaLnBrk="1" hangingPunct="1">
              <a:buFont typeface="Arial"/>
              <a:buChar char="•"/>
            </a:pPr>
            <a:r>
              <a:rPr lang="en-US" sz="5400" dirty="0" smtClean="0">
                <a:solidFill>
                  <a:schemeClr val="bg1"/>
                </a:solidFill>
              </a:rPr>
              <a:t>Draws conclusions</a:t>
            </a:r>
          </a:p>
          <a:p>
            <a:pPr marL="685800" indent="-685800" eaLnBrk="1" hangingPunct="1">
              <a:buFont typeface="Arial"/>
              <a:buChar char="•"/>
            </a:pPr>
            <a:r>
              <a:rPr lang="en-US" sz="5400" dirty="0" smtClean="0">
                <a:solidFill>
                  <a:schemeClr val="bg1"/>
                </a:solidFill>
              </a:rPr>
              <a:t>Creates theories</a:t>
            </a:r>
            <a:endParaRPr lang="en-US" sz="5400" dirty="0">
              <a:solidFill>
                <a:schemeClr val="bg1"/>
              </a:solidFill>
            </a:endParaRPr>
          </a:p>
        </p:txBody>
      </p:sp>
    </p:spTree>
    <p:extLst>
      <p:ext uri="{BB962C8B-B14F-4D97-AF65-F5344CB8AC3E}">
        <p14:creationId xmlns:p14="http://schemas.microsoft.com/office/powerpoint/2010/main" val="4033349219"/>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26">
                                            <p:txEl>
                                              <p:pRg st="1" end="1"/>
                                            </p:txEl>
                                          </p:spTgt>
                                        </p:tgtEl>
                                        <p:attrNameLst>
                                          <p:attrName>style.visibility</p:attrName>
                                        </p:attrNameLst>
                                      </p:cBhvr>
                                      <p:to>
                                        <p:strVal val="visible"/>
                                      </p:to>
                                    </p:set>
                                    <p:animEffect transition="in" filter="fade">
                                      <p:cBhvr>
                                        <p:cTn id="7" dur="500"/>
                                        <p:tgtEl>
                                          <p:spTgt spid="2662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626">
                                            <p:txEl>
                                              <p:pRg st="2" end="2"/>
                                            </p:txEl>
                                          </p:spTgt>
                                        </p:tgtEl>
                                        <p:attrNameLst>
                                          <p:attrName>style.visibility</p:attrName>
                                        </p:attrNameLst>
                                      </p:cBhvr>
                                      <p:to>
                                        <p:strVal val="visible"/>
                                      </p:to>
                                    </p:set>
                                    <p:animEffect transition="in" filter="fade">
                                      <p:cBhvr>
                                        <p:cTn id="12" dur="500"/>
                                        <p:tgtEl>
                                          <p:spTgt spid="2662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626">
                                            <p:txEl>
                                              <p:pRg st="3" end="3"/>
                                            </p:txEl>
                                          </p:spTgt>
                                        </p:tgtEl>
                                        <p:attrNameLst>
                                          <p:attrName>style.visibility</p:attrName>
                                        </p:attrNameLst>
                                      </p:cBhvr>
                                      <p:to>
                                        <p:strVal val="visible"/>
                                      </p:to>
                                    </p:set>
                                    <p:animEffect transition="in" filter="fade">
                                      <p:cBhvr>
                                        <p:cTn id="17" dur="500"/>
                                        <p:tgtEl>
                                          <p:spTgt spid="2662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extBox 5"/>
          <p:cNvSpPr txBox="1">
            <a:spLocks noChangeArrowheads="1"/>
          </p:cNvSpPr>
          <p:nvPr/>
        </p:nvSpPr>
        <p:spPr bwMode="auto">
          <a:xfrm>
            <a:off x="1115616" y="836712"/>
            <a:ext cx="813690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5400" b="1" dirty="0">
                <a:solidFill>
                  <a:schemeClr val="bg1"/>
                </a:solidFill>
              </a:rPr>
              <a:t>Inductive v. </a:t>
            </a:r>
            <a:r>
              <a:rPr lang="en-US" sz="5400" b="1" dirty="0" smtClean="0">
                <a:solidFill>
                  <a:schemeClr val="bg1"/>
                </a:solidFill>
              </a:rPr>
              <a:t>Deductive?</a:t>
            </a:r>
            <a:endParaRPr lang="en-US" sz="5400" b="1" dirty="0">
              <a:solidFill>
                <a:schemeClr val="bg1"/>
              </a:solidFill>
            </a:endParaRPr>
          </a:p>
          <a:p>
            <a:pPr eaLnBrk="1" hangingPunct="1"/>
            <a:endParaRPr lang="en-US" sz="5400" dirty="0">
              <a:solidFill>
                <a:schemeClr val="bg1"/>
              </a:solidFill>
            </a:endParaRPr>
          </a:p>
        </p:txBody>
      </p:sp>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496" y="0"/>
            <a:ext cx="12202847" cy="6858000"/>
          </a:xfrm>
          <a:prstGeom prst="rect">
            <a:avLst/>
          </a:prstGeom>
        </p:spPr>
      </p:pic>
      <p:sp>
        <p:nvSpPr>
          <p:cNvPr id="5" name="TextBox 5"/>
          <p:cNvSpPr txBox="1">
            <a:spLocks noChangeArrowheads="1"/>
          </p:cNvSpPr>
          <p:nvPr/>
        </p:nvSpPr>
        <p:spPr bwMode="auto">
          <a:xfrm>
            <a:off x="1268016" y="989112"/>
            <a:ext cx="813690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5400" b="1" dirty="0">
                <a:solidFill>
                  <a:schemeClr val="bg1"/>
                </a:solidFill>
              </a:rPr>
              <a:t>Inductive </a:t>
            </a:r>
            <a:r>
              <a:rPr lang="en-US" sz="5400" b="1" dirty="0" smtClean="0">
                <a:solidFill>
                  <a:schemeClr val="bg1"/>
                </a:solidFill>
              </a:rPr>
              <a:t>!!!</a:t>
            </a:r>
            <a:endParaRPr lang="en-US" sz="5400" b="1" dirty="0">
              <a:solidFill>
                <a:schemeClr val="bg1"/>
              </a:solidFill>
            </a:endParaRPr>
          </a:p>
          <a:p>
            <a:pPr eaLnBrk="1" hangingPunct="1"/>
            <a:endParaRPr lang="en-US" sz="5400" dirty="0">
              <a:solidFill>
                <a:schemeClr val="bg1"/>
              </a:solidFill>
            </a:endParaRPr>
          </a:p>
        </p:txBody>
      </p:sp>
    </p:spTree>
    <p:extLst>
      <p:ext uri="{BB962C8B-B14F-4D97-AF65-F5344CB8AC3E}">
        <p14:creationId xmlns:p14="http://schemas.microsoft.com/office/powerpoint/2010/main" val="1622912707"/>
      </p:ext>
    </p:extLst>
  </p:cSld>
  <p:clrMapOvr>
    <a:masterClrMapping/>
  </p:clrMapOvr>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morpheus.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12776" y="-20048"/>
            <a:ext cx="16442198" cy="6878048"/>
          </a:xfrm>
          <a:prstGeom prst="rect">
            <a:avLst/>
          </a:prstGeom>
        </p:spPr>
      </p:pic>
      <p:sp>
        <p:nvSpPr>
          <p:cNvPr id="26626" name="TextBox 5"/>
          <p:cNvSpPr txBox="1">
            <a:spLocks noChangeArrowheads="1"/>
          </p:cNvSpPr>
          <p:nvPr/>
        </p:nvSpPr>
        <p:spPr bwMode="auto">
          <a:xfrm>
            <a:off x="1115616" y="836712"/>
            <a:ext cx="8136904" cy="34163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5400" b="1" dirty="0">
                <a:solidFill>
                  <a:schemeClr val="bg1"/>
                </a:solidFill>
              </a:rPr>
              <a:t>Inductive v. </a:t>
            </a:r>
            <a:r>
              <a:rPr lang="en-US" sz="5400" b="1" dirty="0" smtClean="0">
                <a:solidFill>
                  <a:schemeClr val="bg1"/>
                </a:solidFill>
              </a:rPr>
              <a:t>Deductive?</a:t>
            </a:r>
            <a:endParaRPr lang="en-US" sz="5400" b="1" dirty="0">
              <a:solidFill>
                <a:schemeClr val="bg1"/>
              </a:solidFill>
            </a:endParaRPr>
          </a:p>
          <a:p>
            <a:pPr marL="685800" indent="-685800" eaLnBrk="1" hangingPunct="1">
              <a:buFont typeface="Arial"/>
              <a:buChar char="•"/>
            </a:pPr>
            <a:r>
              <a:rPr lang="en-US" sz="5400" dirty="0" smtClean="0">
                <a:solidFill>
                  <a:schemeClr val="bg1"/>
                </a:solidFill>
              </a:rPr>
              <a:t>Thinks Neo is the one</a:t>
            </a:r>
          </a:p>
          <a:p>
            <a:pPr marL="685800" indent="-685800" eaLnBrk="1" hangingPunct="1">
              <a:buFont typeface="Arial"/>
              <a:buChar char="•"/>
            </a:pPr>
            <a:r>
              <a:rPr lang="en-US" sz="5400" dirty="0" smtClean="0">
                <a:solidFill>
                  <a:schemeClr val="bg1"/>
                </a:solidFill>
              </a:rPr>
              <a:t>Subjects him to tests</a:t>
            </a:r>
          </a:p>
          <a:p>
            <a:pPr marL="685800" indent="-685800" eaLnBrk="1" hangingPunct="1">
              <a:buFont typeface="Arial"/>
              <a:buChar char="•"/>
            </a:pPr>
            <a:r>
              <a:rPr lang="en-US" sz="5400" dirty="0" smtClean="0">
                <a:solidFill>
                  <a:schemeClr val="bg1"/>
                </a:solidFill>
              </a:rPr>
              <a:t>Draws conclusions</a:t>
            </a:r>
            <a:endParaRPr lang="en-US" sz="5400" dirty="0">
              <a:solidFill>
                <a:schemeClr val="bg1"/>
              </a:solidFill>
            </a:endParaRPr>
          </a:p>
        </p:txBody>
      </p:sp>
    </p:spTree>
    <p:extLst>
      <p:ext uri="{BB962C8B-B14F-4D97-AF65-F5344CB8AC3E}">
        <p14:creationId xmlns:p14="http://schemas.microsoft.com/office/powerpoint/2010/main" val="409337335"/>
      </p:ext>
    </p:extLst>
  </p:cSld>
  <p:clrMapOvr>
    <a:masterClrMapping/>
  </p:clrMapOvr>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6626">
                                            <p:txEl>
                                              <p:pRg st="1" end="1"/>
                                            </p:txEl>
                                          </p:spTgt>
                                        </p:tgtEl>
                                        <p:attrNameLst>
                                          <p:attrName>style.visibility</p:attrName>
                                        </p:attrNameLst>
                                      </p:cBhvr>
                                      <p:to>
                                        <p:strVal val="visible"/>
                                      </p:to>
                                    </p:set>
                                    <p:animEffect transition="in" filter="fade">
                                      <p:cBhvr>
                                        <p:cTn id="7" dur="500"/>
                                        <p:tgtEl>
                                          <p:spTgt spid="26626">
                                            <p:txEl>
                                              <p:pRg st="1" end="1"/>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26626">
                                            <p:txEl>
                                              <p:pRg st="2" end="2"/>
                                            </p:txEl>
                                          </p:spTgt>
                                        </p:tgtEl>
                                        <p:attrNameLst>
                                          <p:attrName>style.visibility</p:attrName>
                                        </p:attrNameLst>
                                      </p:cBhvr>
                                      <p:to>
                                        <p:strVal val="visible"/>
                                      </p:to>
                                    </p:set>
                                    <p:animEffect transition="in" filter="fade">
                                      <p:cBhvr>
                                        <p:cTn id="12" dur="500"/>
                                        <p:tgtEl>
                                          <p:spTgt spid="26626">
                                            <p:txEl>
                                              <p:pRg st="2" end="2"/>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26626">
                                            <p:txEl>
                                              <p:pRg st="3" end="3"/>
                                            </p:txEl>
                                          </p:spTgt>
                                        </p:tgtEl>
                                        <p:attrNameLst>
                                          <p:attrName>style.visibility</p:attrName>
                                        </p:attrNameLst>
                                      </p:cBhvr>
                                      <p:to>
                                        <p:strVal val="visible"/>
                                      </p:to>
                                    </p:set>
                                    <p:animEffect transition="in" filter="fade">
                                      <p:cBhvr>
                                        <p:cTn id="17" dur="500"/>
                                        <p:tgtEl>
                                          <p:spTgt spid="2662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Assessment</a:t>
            </a:r>
            <a:endParaRPr lang="en-US" dirty="0"/>
          </a:p>
        </p:txBody>
      </p:sp>
      <p:sp>
        <p:nvSpPr>
          <p:cNvPr id="3" name="Content Placeholder 2"/>
          <p:cNvSpPr>
            <a:spLocks noGrp="1"/>
          </p:cNvSpPr>
          <p:nvPr>
            <p:ph idx="1"/>
          </p:nvPr>
        </p:nvSpPr>
        <p:spPr>
          <a:xfrm>
            <a:off x="467544" y="2636912"/>
            <a:ext cx="8229600" cy="3633267"/>
          </a:xfrm>
        </p:spPr>
        <p:txBody>
          <a:bodyPr/>
          <a:lstStyle/>
          <a:p>
            <a:r>
              <a:rPr lang="en-US" dirty="0" smtClean="0"/>
              <a:t>Research proposal (ideally for your dissertation)</a:t>
            </a:r>
          </a:p>
          <a:p>
            <a:r>
              <a:rPr lang="en-US" dirty="0" smtClean="0"/>
              <a:t>3,500 </a:t>
            </a:r>
            <a:r>
              <a:rPr lang="en-US" dirty="0"/>
              <a:t>words </a:t>
            </a:r>
            <a:endParaRPr lang="en-US" dirty="0" smtClean="0"/>
          </a:p>
          <a:p>
            <a:pPr lvl="1"/>
            <a:r>
              <a:rPr lang="en-US" dirty="0" smtClean="0"/>
              <a:t>Review of literature (will cover methods in course)</a:t>
            </a:r>
          </a:p>
          <a:p>
            <a:pPr lvl="1"/>
            <a:r>
              <a:rPr lang="en-US" dirty="0" smtClean="0"/>
              <a:t>Project proposal</a:t>
            </a:r>
          </a:p>
          <a:p>
            <a:pPr lvl="1"/>
            <a:r>
              <a:rPr lang="en-US" dirty="0" smtClean="0"/>
              <a:t>Secondary data analysis </a:t>
            </a:r>
          </a:p>
        </p:txBody>
      </p:sp>
    </p:spTree>
    <p:extLst>
      <p:ext uri="{BB962C8B-B14F-4D97-AF65-F5344CB8AC3E}">
        <p14:creationId xmlns:p14="http://schemas.microsoft.com/office/powerpoint/2010/main" val="3207109975"/>
      </p:ext>
    </p:extLst>
  </p:cSld>
  <p:clrMapOvr>
    <a:masterClrMapping/>
  </p:clrMapOvr>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descr="neo.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3176" y="0"/>
            <a:ext cx="12192000" cy="6858000"/>
          </a:xfrm>
          <a:prstGeom prst="rect">
            <a:avLst/>
          </a:prstGeom>
        </p:spPr>
      </p:pic>
      <p:sp>
        <p:nvSpPr>
          <p:cNvPr id="5" name="TextBox 5"/>
          <p:cNvSpPr txBox="1">
            <a:spLocks noChangeArrowheads="1"/>
          </p:cNvSpPr>
          <p:nvPr/>
        </p:nvSpPr>
        <p:spPr bwMode="auto">
          <a:xfrm>
            <a:off x="1268016" y="989112"/>
            <a:ext cx="8136904" cy="175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5400" b="1" dirty="0" smtClean="0">
                <a:solidFill>
                  <a:schemeClr val="bg1"/>
                </a:solidFill>
              </a:rPr>
              <a:t>Deductive !!!</a:t>
            </a:r>
            <a:endParaRPr lang="en-US" sz="5400" b="1" dirty="0">
              <a:solidFill>
                <a:schemeClr val="bg1"/>
              </a:solidFill>
            </a:endParaRPr>
          </a:p>
          <a:p>
            <a:pPr eaLnBrk="1" hangingPunct="1"/>
            <a:endParaRPr lang="en-US" sz="5400" dirty="0">
              <a:solidFill>
                <a:schemeClr val="bg1"/>
              </a:solidFill>
            </a:endParaRPr>
          </a:p>
        </p:txBody>
      </p:sp>
    </p:spTree>
    <p:extLst>
      <p:ext uri="{BB962C8B-B14F-4D97-AF65-F5344CB8AC3E}">
        <p14:creationId xmlns:p14="http://schemas.microsoft.com/office/powerpoint/2010/main" val="1502962984"/>
      </p:ext>
    </p:extLst>
  </p:cSld>
  <p:clrMapOvr>
    <a:masterClrMapping/>
  </p:clrMapOvr>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Homework</a:t>
            </a:r>
            <a:endParaRPr lang="en-US" dirty="0"/>
          </a:p>
        </p:txBody>
      </p:sp>
      <p:sp>
        <p:nvSpPr>
          <p:cNvPr id="3" name="Content Placeholder 2"/>
          <p:cNvSpPr>
            <a:spLocks noGrp="1"/>
          </p:cNvSpPr>
          <p:nvPr>
            <p:ph idx="1"/>
          </p:nvPr>
        </p:nvSpPr>
        <p:spPr>
          <a:xfrm>
            <a:off x="395536" y="2492896"/>
            <a:ext cx="8229600" cy="4104456"/>
          </a:xfrm>
        </p:spPr>
        <p:txBody>
          <a:bodyPr/>
          <a:lstStyle/>
          <a:p>
            <a:pPr marL="0" indent="0">
              <a:buNone/>
            </a:pPr>
            <a:r>
              <a:rPr lang="en-US" dirty="0" smtClean="0"/>
              <a:t>Browse through past ESRC </a:t>
            </a:r>
            <a:r>
              <a:rPr lang="en-US" dirty="0"/>
              <a:t>funded research </a:t>
            </a:r>
            <a:r>
              <a:rPr lang="en-US" sz="2400" dirty="0" smtClean="0"/>
              <a:t>(</a:t>
            </a:r>
            <a:r>
              <a:rPr lang="en-US" sz="2400" dirty="0" smtClean="0">
                <a:hlinkClick r:id="rId2"/>
              </a:rPr>
              <a:t>http</a:t>
            </a:r>
            <a:r>
              <a:rPr lang="en-US" sz="2400" dirty="0">
                <a:hlinkClick r:id="rId2"/>
              </a:rPr>
              <a:t>://researchcatalogue.esrc.ac.uk/search/search-page.aspx?q=crime</a:t>
            </a:r>
            <a:r>
              <a:rPr lang="en-US" sz="2400" dirty="0" smtClean="0"/>
              <a:t>)</a:t>
            </a:r>
          </a:p>
          <a:p>
            <a:pPr marL="0" indent="0">
              <a:buNone/>
            </a:pPr>
            <a:endParaRPr lang="en-US" sz="2400" dirty="0"/>
          </a:p>
          <a:p>
            <a:pPr marL="0" indent="0">
              <a:buNone/>
            </a:pPr>
            <a:r>
              <a:rPr lang="en-US" sz="2400" dirty="0" smtClean="0"/>
              <a:t>Select one and look for:</a:t>
            </a:r>
          </a:p>
          <a:p>
            <a:r>
              <a:rPr lang="en-US" sz="2000" dirty="0" smtClean="0"/>
              <a:t>Level of inquiry</a:t>
            </a:r>
          </a:p>
          <a:p>
            <a:r>
              <a:rPr lang="en-US" sz="2000" dirty="0" smtClean="0"/>
              <a:t>Theory</a:t>
            </a:r>
          </a:p>
          <a:p>
            <a:r>
              <a:rPr lang="en-US" sz="2000" dirty="0" smtClean="0"/>
              <a:t>Hypothesis</a:t>
            </a:r>
          </a:p>
          <a:p>
            <a:r>
              <a:rPr lang="en-US" sz="2000" dirty="0" smtClean="0"/>
              <a:t>Method proposed</a:t>
            </a:r>
          </a:p>
          <a:p>
            <a:r>
              <a:rPr lang="en-US" sz="2000" dirty="0" smtClean="0"/>
              <a:t>Inductive or deductive</a:t>
            </a:r>
          </a:p>
          <a:p>
            <a:pPr marL="0" indent="0">
              <a:buNone/>
            </a:pPr>
            <a:endParaRPr lang="en-US" sz="2400" dirty="0" smtClean="0"/>
          </a:p>
          <a:p>
            <a:pPr marL="0" indent="0">
              <a:buNone/>
            </a:pPr>
            <a:endParaRPr lang="en-US" dirty="0"/>
          </a:p>
        </p:txBody>
      </p:sp>
    </p:spTree>
    <p:extLst>
      <p:ext uri="{BB962C8B-B14F-4D97-AF65-F5344CB8AC3E}">
        <p14:creationId xmlns:p14="http://schemas.microsoft.com/office/powerpoint/2010/main" val="3679279398"/>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Assessment</a:t>
            </a:r>
            <a:endParaRPr lang="en-US" dirty="0"/>
          </a:p>
        </p:txBody>
      </p:sp>
      <p:sp>
        <p:nvSpPr>
          <p:cNvPr id="3" name="Content Placeholder 2"/>
          <p:cNvSpPr>
            <a:spLocks noGrp="1"/>
          </p:cNvSpPr>
          <p:nvPr>
            <p:ph idx="1"/>
          </p:nvPr>
        </p:nvSpPr>
        <p:spPr>
          <a:xfrm>
            <a:off x="467544" y="2636912"/>
            <a:ext cx="8229600" cy="3633267"/>
          </a:xfrm>
        </p:spPr>
        <p:txBody>
          <a:bodyPr/>
          <a:lstStyle/>
          <a:p>
            <a:r>
              <a:rPr lang="en-US" dirty="0" smtClean="0"/>
              <a:t>A </a:t>
            </a:r>
            <a:r>
              <a:rPr lang="en-US" dirty="0"/>
              <a:t>typical proposal includes </a:t>
            </a:r>
            <a:endParaRPr lang="en-US" dirty="0" smtClean="0"/>
          </a:p>
          <a:p>
            <a:pPr lvl="1"/>
            <a:r>
              <a:rPr lang="en-US" dirty="0" smtClean="0"/>
              <a:t>a </a:t>
            </a:r>
            <a:r>
              <a:rPr lang="en-US" dirty="0"/>
              <a:t>clearly thought out research question</a:t>
            </a:r>
            <a:r>
              <a:rPr lang="en-US" dirty="0" smtClean="0"/>
              <a:t>,</a:t>
            </a:r>
          </a:p>
          <a:p>
            <a:pPr lvl="1"/>
            <a:r>
              <a:rPr lang="en-US" dirty="0" smtClean="0"/>
              <a:t>(brief) </a:t>
            </a:r>
            <a:r>
              <a:rPr lang="en-US" dirty="0"/>
              <a:t>literature </a:t>
            </a:r>
            <a:r>
              <a:rPr lang="en-US" dirty="0" smtClean="0"/>
              <a:t>review</a:t>
            </a:r>
          </a:p>
          <a:p>
            <a:pPr lvl="1"/>
            <a:r>
              <a:rPr lang="en-US" dirty="0" smtClean="0"/>
              <a:t>hypotheses</a:t>
            </a:r>
            <a:r>
              <a:rPr lang="en-US" dirty="0"/>
              <a:t>, and well-articulated concepts. </a:t>
            </a:r>
            <a:endParaRPr lang="en-US" dirty="0" smtClean="0"/>
          </a:p>
          <a:p>
            <a:pPr lvl="1"/>
            <a:r>
              <a:rPr lang="en-US" dirty="0" smtClean="0"/>
              <a:t>the </a:t>
            </a:r>
            <a:r>
              <a:rPr lang="en-US" dirty="0"/>
              <a:t>research design (data collection and analyses), </a:t>
            </a:r>
            <a:endParaRPr lang="en-US" dirty="0" smtClean="0"/>
          </a:p>
          <a:p>
            <a:pPr lvl="1"/>
            <a:r>
              <a:rPr lang="en-US" dirty="0" smtClean="0"/>
              <a:t>issues </a:t>
            </a:r>
            <a:r>
              <a:rPr lang="en-US" dirty="0"/>
              <a:t>around data quality and </a:t>
            </a:r>
            <a:endParaRPr lang="en-US" dirty="0" smtClean="0"/>
          </a:p>
          <a:p>
            <a:pPr lvl="1"/>
            <a:r>
              <a:rPr lang="en-US" dirty="0" smtClean="0"/>
              <a:t>ethical issues. </a:t>
            </a:r>
            <a:endParaRPr lang="en-US" dirty="0"/>
          </a:p>
        </p:txBody>
      </p:sp>
    </p:spTree>
    <p:extLst>
      <p:ext uri="{BB962C8B-B14F-4D97-AF65-F5344CB8AC3E}">
        <p14:creationId xmlns:p14="http://schemas.microsoft.com/office/powerpoint/2010/main" val="2942477177"/>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Why do research?</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2916238" y="2708275"/>
            <a:ext cx="3816350" cy="15700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sz="9600" dirty="0"/>
              <a:t>????</a:t>
            </a:r>
            <a:endParaRPr lang="en-GB" sz="9600" dirty="0"/>
          </a:p>
        </p:txBody>
      </p:sp>
    </p:spTree>
    <p:extLst>
      <p:ext uri="{BB962C8B-B14F-4D97-AF65-F5344CB8AC3E}">
        <p14:creationId xmlns:p14="http://schemas.microsoft.com/office/powerpoint/2010/main" val="2674977262"/>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16632" y="14759"/>
            <a:ext cx="15975909" cy="7029400"/>
          </a:xfrm>
          <a:prstGeom prst="rect">
            <a:avLst/>
          </a:prstGeom>
        </p:spPr>
      </p:pic>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solidFill>
                <a:schemeClr val="bg1"/>
              </a:solidFill>
              <a:ea typeface="ＭＳ Ｐゴシック" pitchFamily="34" charset="-128"/>
            </a:endParaRPr>
          </a:p>
          <a:p>
            <a:pPr eaLnBrk="1" hangingPunct="1">
              <a:buFontTx/>
              <a:buNone/>
            </a:pPr>
            <a:r>
              <a:rPr lang="en-US" dirty="0" smtClean="0">
                <a:solidFill>
                  <a:schemeClr val="bg1"/>
                </a:solidFill>
                <a:ea typeface="ＭＳ Ｐゴシック" pitchFamily="34" charset="-128"/>
              </a:rPr>
              <a:t>Why do research?</a:t>
            </a:r>
          </a:p>
          <a:p>
            <a:pPr eaLnBrk="1" hangingPunct="1">
              <a:buFontTx/>
              <a:buNone/>
            </a:pPr>
            <a:endParaRPr lang="en-US" dirty="0" smtClean="0">
              <a:solidFill>
                <a:schemeClr val="bg1"/>
              </a:solidFill>
              <a:ea typeface="ＭＳ Ｐゴシック" pitchFamily="34" charset="-128"/>
            </a:endParaRPr>
          </a:p>
          <a:p>
            <a:pPr eaLnBrk="1" hangingPunct="1">
              <a:buFontTx/>
              <a:buNone/>
            </a:pPr>
            <a:endParaRPr lang="en-US" dirty="0" smtClean="0">
              <a:solidFill>
                <a:schemeClr val="bg1"/>
              </a:solidFill>
              <a:ea typeface="ＭＳ Ｐゴシック" pitchFamily="34" charset="-128"/>
            </a:endParaRPr>
          </a:p>
        </p:txBody>
      </p:sp>
    </p:spTree>
    <p:extLst>
      <p:ext uri="{BB962C8B-B14F-4D97-AF65-F5344CB8AC3E}">
        <p14:creationId xmlns:p14="http://schemas.microsoft.com/office/powerpoint/2010/main" val="400279674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3" name="Content Placeholder 2"/>
          <p:cNvSpPr>
            <a:spLocks noGrp="1"/>
          </p:cNvSpPr>
          <p:nvPr>
            <p:ph idx="1"/>
          </p:nvPr>
        </p:nvSpPr>
        <p:spPr>
          <a:xfrm>
            <a:off x="250825" y="836613"/>
            <a:ext cx="8489950" cy="5688012"/>
          </a:xfrm>
        </p:spPr>
        <p:txBody>
          <a:bodyPr/>
          <a:lstStyle/>
          <a:p>
            <a:pPr eaLnBrk="1" hangingPunct="1">
              <a:buFontTx/>
              <a:buNone/>
            </a:pPr>
            <a:endParaRPr lang="en-US" dirty="0" smtClean="0">
              <a:ea typeface="ＭＳ Ｐゴシック" pitchFamily="34" charset="-128"/>
            </a:endParaRPr>
          </a:p>
          <a:p>
            <a:pPr eaLnBrk="1" hangingPunct="1">
              <a:buFontTx/>
              <a:buNone/>
            </a:pPr>
            <a:r>
              <a:rPr lang="en-US" dirty="0" smtClean="0">
                <a:ea typeface="ＭＳ Ｐゴシック" pitchFamily="34" charset="-128"/>
              </a:rPr>
              <a:t>Why do research? – Curiosity</a:t>
            </a:r>
          </a:p>
          <a:p>
            <a:pPr eaLnBrk="1" hangingPunct="1">
              <a:buFontTx/>
              <a:buNone/>
            </a:pPr>
            <a:endParaRPr lang="en-US" dirty="0" smtClean="0">
              <a:ea typeface="ＭＳ Ｐゴシック" pitchFamily="34" charset="-128"/>
            </a:endParaRPr>
          </a:p>
          <a:p>
            <a:pPr eaLnBrk="1" hangingPunct="1">
              <a:buFontTx/>
              <a:buNone/>
            </a:pPr>
            <a:endParaRPr lang="en-US" dirty="0" smtClean="0">
              <a:ea typeface="ＭＳ Ｐゴシック" pitchFamily="34" charset="-128"/>
            </a:endParaRPr>
          </a:p>
        </p:txBody>
      </p:sp>
      <p:sp>
        <p:nvSpPr>
          <p:cNvPr id="18434" name="TextBox 2"/>
          <p:cNvSpPr txBox="1">
            <a:spLocks noChangeArrowheads="1"/>
          </p:cNvSpPr>
          <p:nvPr/>
        </p:nvSpPr>
        <p:spPr bwMode="auto">
          <a:xfrm>
            <a:off x="323528" y="2492896"/>
            <a:ext cx="8496944" cy="378565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sz="2400">
                <a:solidFill>
                  <a:schemeClr val="tx1"/>
                </a:solidFill>
                <a:latin typeface="Arial" pitchFamily="34" charset="0"/>
                <a:ea typeface="ＭＳ Ｐゴシック" pitchFamily="34" charset="-128"/>
              </a:defRPr>
            </a:lvl1pPr>
            <a:lvl2pPr marL="742950" indent="-285750" eaLnBrk="0" hangingPunct="0">
              <a:defRPr sz="2400">
                <a:solidFill>
                  <a:schemeClr val="tx1"/>
                </a:solidFill>
                <a:latin typeface="Arial" pitchFamily="34" charset="0"/>
                <a:ea typeface="ＭＳ Ｐゴシック" pitchFamily="34" charset="-128"/>
              </a:defRPr>
            </a:lvl2pPr>
            <a:lvl3pPr marL="1143000" indent="-228600" eaLnBrk="0" hangingPunct="0">
              <a:defRPr sz="2400">
                <a:solidFill>
                  <a:schemeClr val="tx1"/>
                </a:solidFill>
                <a:latin typeface="Arial" pitchFamily="34" charset="0"/>
                <a:ea typeface="ＭＳ Ｐゴシック" pitchFamily="34" charset="-128"/>
              </a:defRPr>
            </a:lvl3pPr>
            <a:lvl4pPr marL="1600200" indent="-228600" eaLnBrk="0" hangingPunct="0">
              <a:defRPr sz="2400">
                <a:solidFill>
                  <a:schemeClr val="tx1"/>
                </a:solidFill>
                <a:latin typeface="Arial" pitchFamily="34" charset="0"/>
                <a:ea typeface="ＭＳ Ｐゴシック" pitchFamily="34" charset="-128"/>
              </a:defRPr>
            </a:lvl4pPr>
            <a:lvl5pPr marL="2057400" indent="-228600" eaLnBrk="0" hangingPunct="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r>
              <a:rPr lang="en-US" dirty="0" smtClean="0"/>
              <a:t>For example, </a:t>
            </a:r>
          </a:p>
          <a:p>
            <a:pPr eaLnBrk="1" hangingPunct="1"/>
            <a:endParaRPr lang="en-US" dirty="0" smtClean="0"/>
          </a:p>
          <a:p>
            <a:pPr eaLnBrk="1" hangingPunct="1"/>
            <a:r>
              <a:rPr lang="en-GB" i="1" dirty="0" smtClean="0"/>
              <a:t>Vaughn</a:t>
            </a:r>
            <a:r>
              <a:rPr lang="en-GB" i="1" dirty="0"/>
              <a:t>, M. S., Del Carmen, R. V., Perfecto, M., &amp; </a:t>
            </a:r>
            <a:r>
              <a:rPr lang="en-GB" i="1" dirty="0" err="1"/>
              <a:t>Charand</a:t>
            </a:r>
            <a:r>
              <a:rPr lang="en-GB" i="1" dirty="0"/>
              <a:t>, K. X. (2004). Journals in criminal justice and criminology: An updated and expanded guide for authors. Journal of Criminal Justice Education, 15(1), 61-192</a:t>
            </a:r>
            <a:r>
              <a:rPr lang="en-GB" i="1" dirty="0" smtClean="0"/>
              <a:t>.</a:t>
            </a:r>
          </a:p>
          <a:p>
            <a:pPr eaLnBrk="1" hangingPunct="1"/>
            <a:endParaRPr lang="en-GB" i="1" dirty="0" smtClean="0"/>
          </a:p>
          <a:p>
            <a:pPr eaLnBrk="1" hangingPunct="1"/>
            <a:r>
              <a:rPr lang="en-US" dirty="0" smtClean="0"/>
              <a:t>is a descriptive paper </a:t>
            </a:r>
            <a:r>
              <a:rPr lang="en-GB" dirty="0"/>
              <a:t>that summarizes the mission, philosophy, and editorial policies </a:t>
            </a:r>
            <a:r>
              <a:rPr lang="en-GB" dirty="0" smtClean="0"/>
              <a:t>of</a:t>
            </a:r>
            <a:r>
              <a:rPr lang="en-US" dirty="0" smtClean="0"/>
              <a:t> a selection of </a:t>
            </a:r>
            <a:r>
              <a:rPr lang="en-GB" dirty="0" smtClean="0"/>
              <a:t>journals </a:t>
            </a:r>
            <a:r>
              <a:rPr lang="en-GB" dirty="0"/>
              <a:t>in criminal justice and criminology. </a:t>
            </a:r>
          </a:p>
        </p:txBody>
      </p:sp>
    </p:spTree>
    <p:extLst>
      <p:ext uri="{BB962C8B-B14F-4D97-AF65-F5344CB8AC3E}">
        <p14:creationId xmlns:p14="http://schemas.microsoft.com/office/powerpoint/2010/main" val="354716339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1176</TotalTime>
  <Words>1863</Words>
  <Application>Microsoft Macintosh PowerPoint</Application>
  <PresentationFormat>On-screen Show (4:3)</PresentationFormat>
  <Paragraphs>276</Paragraphs>
  <Slides>51</Slides>
  <Notes>7</Notes>
  <HiddenSlides>0</HiddenSlides>
  <MMClips>0</MMClips>
  <ScaleCrop>false</ScaleCrop>
  <HeadingPairs>
    <vt:vector size="4" baseType="variant">
      <vt:variant>
        <vt:lpstr>Theme</vt:lpstr>
      </vt:variant>
      <vt:variant>
        <vt:i4>1</vt:i4>
      </vt:variant>
      <vt:variant>
        <vt:lpstr>Slide Titles</vt:lpstr>
      </vt:variant>
      <vt:variant>
        <vt:i4>51</vt:i4>
      </vt:variant>
    </vt:vector>
  </HeadingPairs>
  <TitlesOfParts>
    <vt:vector size="52" baseType="lpstr">
      <vt:lpstr>Office Theme</vt:lpstr>
      <vt:lpstr>PowerPoint Presentation</vt:lpstr>
      <vt:lpstr>PowerPoint Presentation</vt:lpstr>
      <vt:lpstr>Aims of this course</vt:lpstr>
      <vt:lpstr>Format of this course</vt:lpstr>
      <vt:lpstr>Assessment</vt:lpstr>
      <vt:lpstr>Assessment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What makes research scientific?</vt:lpstr>
      <vt:lpstr>Goal is inference </vt:lpstr>
      <vt:lpstr>Procedures are public</vt:lpstr>
      <vt:lpstr>Conclusions are uncertain</vt:lpstr>
      <vt:lpstr>Content is the method</vt:lpstr>
      <vt:lpstr>PowerPoint Presentation</vt:lpstr>
      <vt:lpstr>Levels of inquiry</vt:lpstr>
      <vt:lpstr>Levels of inquiry</vt:lpstr>
      <vt:lpstr>Levels of inquiry</vt:lpstr>
      <vt:lpstr>Micro examples?</vt:lpstr>
      <vt:lpstr>Meso examples?</vt:lpstr>
      <vt:lpstr>Macro examples?</vt:lpstr>
      <vt:lpstr>PowerPoint Presentation</vt:lpstr>
      <vt:lpstr>PowerPoint Presentation</vt:lpstr>
      <vt:lpstr>Theory</vt:lpstr>
      <vt:lpstr>Theories?</vt:lpstr>
      <vt:lpstr>Research Question</vt:lpstr>
      <vt:lpstr>Research Questions?</vt:lpstr>
      <vt:lpstr>Concepts</vt:lpstr>
      <vt:lpstr>Concepts?</vt:lpstr>
      <vt:lpstr>Hypothesis</vt:lpstr>
      <vt:lpstr>Hypothesis?</vt:lpstr>
      <vt:lpstr>Methods</vt:lpstr>
      <vt:lpstr>Methods?</vt:lpstr>
      <vt:lpstr>Inductive v Deductive</vt:lpstr>
      <vt:lpstr>PowerPoint Presentation</vt:lpstr>
      <vt:lpstr>PowerPoint Presentation</vt:lpstr>
      <vt:lpstr>PowerPoint Presentation</vt:lpstr>
      <vt:lpstr>PowerPoint Presentation</vt:lpstr>
      <vt:lpstr>Homework</vt:lpstr>
    </vt:vector>
  </TitlesOfParts>
  <Company>University of Manchester</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MZYSSPB2</dc:creator>
  <cp:lastModifiedBy>reka s</cp:lastModifiedBy>
  <cp:revision>34</cp:revision>
  <dcterms:created xsi:type="dcterms:W3CDTF">2012-06-12T15:56:20Z</dcterms:created>
  <dcterms:modified xsi:type="dcterms:W3CDTF">2016-09-26T21:34:40Z</dcterms:modified>
</cp:coreProperties>
</file>